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0" r:id="rId20"/>
    <p:sldId id="275" r:id="rId21"/>
    <p:sldId id="283" r:id="rId22"/>
    <p:sldId id="284" r:id="rId23"/>
    <p:sldId id="285" r:id="rId24"/>
  </p:sldIdLst>
  <p:sldSz cx="9144000" cy="5143500" type="screen16x9"/>
  <p:notesSz cx="6858000" cy="9144000"/>
  <p:embeddedFontLst>
    <p:embeddedFont>
      <p:font typeface="Maven Pro" panose="020B0604020202020204" charset="0"/>
      <p:regular r:id="rId26"/>
      <p:bold r:id="rId27"/>
    </p:embeddedFont>
    <p:embeddedFont>
      <p:font typeface="Nunito" pitchFamily="2" charset="0"/>
      <p:regular r:id="rId28"/>
      <p:bold r:id="rId29"/>
      <p:italic r:id="rId30"/>
      <p:boldItalic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84799" autoAdjust="0"/>
  </p:normalViewPr>
  <p:slideViewPr>
    <p:cSldViewPr snapToGrid="0">
      <p:cViewPr varScale="1">
        <p:scale>
          <a:sx n="118" d="100"/>
          <a:sy n="118" d="100"/>
        </p:scale>
        <p:origin x="396" y="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f20d510b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f20d510b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Slide time (10 seconds) (Jiahui)</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f20d510ba1_0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f20d510ba1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Slide time (1 min) </a:t>
            </a:r>
            <a:r>
              <a:rPr lang="en">
                <a:solidFill>
                  <a:srgbClr val="C0791B"/>
                </a:solidFill>
              </a:rPr>
              <a:t>(Shiv)</a:t>
            </a:r>
            <a:endParaRPr>
              <a:solidFill>
                <a:schemeClr val="dk1"/>
              </a:solidFill>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None/>
            </a:pPr>
            <a:r>
              <a:rPr lang="en" sz="1000">
                <a:solidFill>
                  <a:schemeClr val="dk1"/>
                </a:solidFill>
              </a:rPr>
              <a:t>Challenges to performing ETL :</a:t>
            </a:r>
            <a:endParaRPr sz="1000">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Large volumes of data. The volumes of operational data are extremely large, and incur significant data management problems in all three phases of an ETL process.</a:t>
            </a:r>
            <a:endParaRPr sz="1000">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Data quality. The data are not always clean and have to be cleansed.</a:t>
            </a:r>
            <a:endParaRPr sz="1000">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Evolution of data stores. The evolution of the sources and the data warehouse can eventually lead even to daily maintenance operations.</a:t>
            </a:r>
            <a:endParaRPr sz="1000">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the ETL process periodically refreshes the data warehouse during idle or low-load, periods of its operation; e.g., every night. Any failures of the process must also be compensated within the specified time windows.</a:t>
            </a:r>
            <a:endParaRPr sz="1000">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it is not always feasible to pipeline the data from one process to another without intermediate stops with temporary data stores required</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Complex SQL commands required for data loading stage &amp; to perform data validation testing</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Even real-time ETL faces challenges of - availability, data inconsistency, latency and scalability</a:t>
            </a:r>
            <a:endParaRPr sz="10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f62efdc412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f62efdc412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f62efdc412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f62efdc412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f62efdc412_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f62efdc412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f20d510ba1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f20d510ba1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Slide time (3 seconds) (Kanav)</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f20d510ba1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f20d510ba1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Slide time (1 minute) </a:t>
            </a:r>
            <a:r>
              <a:rPr lang="en">
                <a:solidFill>
                  <a:srgbClr val="C0791B"/>
                </a:solidFill>
              </a:rPr>
              <a:t>(Kanav)</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f20d510ba1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f20d510ba1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Slide time (3 seconds) </a:t>
            </a:r>
            <a:r>
              <a:rPr lang="en">
                <a:solidFill>
                  <a:srgbClr val="C0791B"/>
                </a:solidFill>
              </a:rPr>
              <a:t>(Kanav)</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f20d510ba1_0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f20d510ba1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Slide time (1 min) </a:t>
            </a:r>
            <a:r>
              <a:rPr lang="en">
                <a:solidFill>
                  <a:srgbClr val="C0791B"/>
                </a:solidFill>
              </a:rPr>
              <a:t>(Kanav)</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f20d510ba1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f20d510ba1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Slide time (1 min) </a:t>
            </a:r>
            <a:r>
              <a:rPr lang="en">
                <a:solidFill>
                  <a:srgbClr val="C0791B"/>
                </a:solidFill>
              </a:rPr>
              <a:t>(Kanav)</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f20d510ba1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f20d510ba1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Slide time (1 min) (Hangzhou)</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f99ba4ebbe_0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f99ba4ebbe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f20d510ba1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f20d510ba1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Slide time (1 min) </a:t>
            </a:r>
            <a:r>
              <a:rPr lang="en">
                <a:solidFill>
                  <a:srgbClr val="C0791B"/>
                </a:solidFill>
              </a:rPr>
              <a:t>(Hangzhou)</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i="1"/>
              <a:t>(After talking about the results of tableau prep test)</a:t>
            </a:r>
            <a:endParaRPr i="1"/>
          </a:p>
          <a:p>
            <a:pPr marL="0" lvl="0" indent="0" algn="l" rtl="0">
              <a:spcBef>
                <a:spcPts val="0"/>
              </a:spcBef>
              <a:spcAft>
                <a:spcPts val="0"/>
              </a:spcAft>
              <a:buNone/>
            </a:pPr>
            <a:r>
              <a:rPr lang="en"/>
              <a:t>Based on the testing of these two softwares for pipelines built on sample &amp; client dataset, and testing of two other trivial data engineering tools that are - MS Excel and Google sheets, it was concluded that Tableau Prep was the best tool to go ahead with as it provides code free, user friendly UI, easy to understand and direct connection to RDBMS solution. Which exactly matches the clients requirements.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f20d510ba1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f20d510ba1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Slide time (1.5 min) </a:t>
            </a:r>
            <a:r>
              <a:rPr lang="en">
                <a:solidFill>
                  <a:srgbClr val="C0791B"/>
                </a:solidFill>
              </a:rPr>
              <a:t>(Hangzhou)</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Talk about the extraction, transformation and loading stage from section 6 of the final report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(extraction - talk about how unstructured or non-normalized data islegacy data i.e. data collected from various researchers or laboratory networks. This data is in the form of Tables stored in CSV (comma separated) or xlsx (MS Excel) format. This collected data is then unified into a single excel worksheet upon which the next step of the ETL process)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(transformation - talk about the flow, not in superdetail, becz you have already done that in slide 17, so maybe only tell briefly about what is happening)</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(loading - talk about lithosurfer, and how transformed data can be loaded in the following way </a:t>
            </a:r>
            <a:endParaRPr>
              <a:solidFill>
                <a:schemeClr val="dk1"/>
              </a:solidFill>
            </a:endParaRPr>
          </a:p>
          <a:p>
            <a:pPr marL="0" lvl="0" indent="0" algn="l" rtl="0">
              <a:spcBef>
                <a:spcPts val="0"/>
              </a:spcBef>
              <a:spcAft>
                <a:spcPts val="0"/>
              </a:spcAft>
              <a:buClr>
                <a:schemeClr val="dk1"/>
              </a:buClr>
              <a:buSzPts val="1100"/>
              <a:buFont typeface="Arial"/>
              <a:buNone/>
            </a:pPr>
            <a:r>
              <a:rPr lang="en" sz="900">
                <a:solidFill>
                  <a:schemeClr val="dk1"/>
                </a:solidFill>
              </a:rPr>
              <a:t>1. Create a data package if not created, to store the data inside it</a:t>
            </a:r>
            <a:endParaRPr sz="900">
              <a:solidFill>
                <a:schemeClr val="dk1"/>
              </a:solidFill>
            </a:endParaRPr>
          </a:p>
          <a:p>
            <a:pPr marL="0" lvl="0" indent="0" algn="l" rtl="0">
              <a:spcBef>
                <a:spcPts val="0"/>
              </a:spcBef>
              <a:spcAft>
                <a:spcPts val="0"/>
              </a:spcAft>
              <a:buClr>
                <a:schemeClr val="dk1"/>
              </a:buClr>
              <a:buSzPts val="1100"/>
              <a:buFont typeface="Arial"/>
              <a:buNone/>
            </a:pPr>
            <a:r>
              <a:rPr lang="en" sz="900">
                <a:solidFill>
                  <a:schemeClr val="dk1"/>
                </a:solidFill>
              </a:rPr>
              <a:t>2. Import the People, Literature, Archives, Reference, Machine, and Funding data into their respective section in the Related Data tab</a:t>
            </a:r>
            <a:endParaRPr sz="900">
              <a:solidFill>
                <a:schemeClr val="dk1"/>
              </a:solidFill>
            </a:endParaRPr>
          </a:p>
          <a:p>
            <a:pPr marL="0" lvl="0" indent="0" algn="l" rtl="0">
              <a:spcBef>
                <a:spcPts val="0"/>
              </a:spcBef>
              <a:spcAft>
                <a:spcPts val="0"/>
              </a:spcAft>
              <a:buClr>
                <a:schemeClr val="dk1"/>
              </a:buClr>
              <a:buSzPts val="1100"/>
              <a:buFont typeface="Arial"/>
              <a:buNone/>
            </a:pPr>
            <a:r>
              <a:rPr lang="en" sz="900">
                <a:solidFill>
                  <a:schemeClr val="dk1"/>
                </a:solidFill>
              </a:rPr>
              <a:t>3. Import the Sample data into its section in the Main Data section</a:t>
            </a:r>
            <a:endParaRPr sz="900">
              <a:solidFill>
                <a:schemeClr val="dk1"/>
              </a:solidFill>
            </a:endParaRPr>
          </a:p>
          <a:p>
            <a:pPr marL="0" lvl="0" indent="0" algn="l" rtl="0">
              <a:spcBef>
                <a:spcPts val="0"/>
              </a:spcBef>
              <a:spcAft>
                <a:spcPts val="0"/>
              </a:spcAft>
              <a:buClr>
                <a:schemeClr val="dk1"/>
              </a:buClr>
              <a:buSzPts val="1100"/>
              <a:buFont typeface="Arial"/>
              <a:buNone/>
            </a:pPr>
            <a:endParaRPr sz="900">
              <a:solidFill>
                <a:schemeClr val="dk1"/>
              </a:solidFill>
            </a:endParaRPr>
          </a:p>
          <a:p>
            <a:pPr marL="0" lvl="0" indent="0" algn="l" rtl="0">
              <a:spcBef>
                <a:spcPts val="0"/>
              </a:spcBef>
              <a:spcAft>
                <a:spcPts val="0"/>
              </a:spcAft>
              <a:buClr>
                <a:schemeClr val="dk1"/>
              </a:buClr>
              <a:buSzPts val="1100"/>
              <a:buFont typeface="Arial"/>
              <a:buNone/>
            </a:pPr>
            <a:r>
              <a:rPr lang="en" sz="900">
                <a:solidFill>
                  <a:schemeClr val="dk1"/>
                </a:solidFill>
              </a:rPr>
              <a:t>After uploading the sample data, Lithosurfer can automatically detect the links between the rows inthe Sample section and the rest of the data, and if any data is not correctly linked with the rest of thesections entries while importing the sample data, an error is shown for the respective entry which canbe resolved by clicking on it and choosing an appropriate value matching with it.)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f20d510ba1_0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f20d510ba1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Slide time (1 min) </a:t>
            </a:r>
            <a:r>
              <a:rPr lang="en" dirty="0">
                <a:solidFill>
                  <a:srgbClr val="C0791B"/>
                </a:solidFill>
              </a:rPr>
              <a:t>(Hangzhou)</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Conclusions are as follows:</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ETL for geodata is on the rise due to its vaste availability and the need to unify them to one location or database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The final ETL pipeline discussed earlier has now been implemented by the client in their workflow</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As this is not entirely an automated pipeline, only the loading stage of the pipeline remains semi-automated</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Although rigorous test were conducted according to the literature review, some limitations are :</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Due to clients requirements, only software based tools were tested on client data</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The sample banker dataset and client dataset do not represent all the types of dataset that can be tested</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 Simpler ETL flows were preferred over complex ones</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Raw data was used to test out the ETL flows</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Some of the recommendations which were made to the clients are:</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To test out the pipeline on another geo-dataset</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To extend the flow for funding and archives subtables</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And support data loading for more data with more than 50 rows </a:t>
            </a:r>
            <a:endParaRPr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f92b98b92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f92b98b92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Slide time (5 seconds) </a:t>
            </a:r>
            <a:r>
              <a:rPr lang="en">
                <a:solidFill>
                  <a:srgbClr val="C0791B"/>
                </a:solidFill>
              </a:rPr>
              <a:t>(Hangzhou)</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f20d510ba1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f20d510ba1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Slide time (20 seconds) (Jiahui)</a:t>
            </a:r>
            <a:endParaRPr dirty="0">
              <a:solidFill>
                <a:schemeClr val="dk1"/>
              </a:solidFill>
            </a:endParaRPr>
          </a:p>
          <a:p>
            <a:pPr marL="0" lvl="0" indent="0" algn="l" rtl="0">
              <a:spcBef>
                <a:spcPts val="0"/>
              </a:spcBef>
              <a:spcAft>
                <a:spcPts val="0"/>
              </a:spcAft>
              <a:buNone/>
            </a:pP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f7d8fa68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f7d8fa68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Slide time (30 seconds) (Jiahui)</a:t>
            </a:r>
            <a:endParaRPr dirty="0">
              <a:solidFill>
                <a:schemeClr val="dk1"/>
              </a:solidFill>
            </a:endParaRPr>
          </a:p>
          <a:p>
            <a:pPr marL="0" lvl="0" indent="0" algn="l" rtl="0">
              <a:spcBef>
                <a:spcPts val="0"/>
              </a:spcBef>
              <a:spcAft>
                <a:spcPts val="0"/>
              </a:spcAft>
              <a:buNone/>
            </a:pPr>
            <a:endParaRPr dirty="0"/>
          </a:p>
          <a:p>
            <a:pPr marL="457200" lvl="0" indent="-298450" algn="l" rtl="0">
              <a:spcBef>
                <a:spcPts val="0"/>
              </a:spcBef>
              <a:spcAft>
                <a:spcPts val="0"/>
              </a:spcAft>
              <a:buSzPts val="1100"/>
              <a:buChar char="-"/>
            </a:pPr>
            <a:r>
              <a:rPr lang="en" dirty="0"/>
              <a:t>Talk about the research problem</a:t>
            </a:r>
            <a:endParaRPr dirty="0"/>
          </a:p>
          <a:p>
            <a:pPr marL="457200" lvl="0" indent="-298450" algn="l" rtl="0">
              <a:spcBef>
                <a:spcPts val="0"/>
              </a:spcBef>
              <a:spcAft>
                <a:spcPts val="0"/>
              </a:spcAft>
              <a:buSzPts val="1100"/>
              <a:buChar char="-"/>
            </a:pPr>
            <a:r>
              <a:rPr lang="en" dirty="0"/>
              <a:t>Talk about their core thing (for </a:t>
            </a:r>
            <a:r>
              <a:rPr lang="en" dirty="0" err="1"/>
              <a:t>lithodat</a:t>
            </a:r>
            <a:r>
              <a:rPr lang="en" dirty="0"/>
              <a:t> - being hub of geospatial data)</a:t>
            </a:r>
            <a:endParaRPr dirty="0"/>
          </a:p>
          <a:p>
            <a:pPr marL="457200" lvl="0" indent="-298450" algn="l" rtl="0">
              <a:spcBef>
                <a:spcPts val="0"/>
              </a:spcBef>
              <a:spcAft>
                <a:spcPts val="0"/>
              </a:spcAft>
              <a:buSzPts val="1100"/>
              <a:buChar char="-"/>
            </a:pPr>
            <a:r>
              <a:rPr lang="en" dirty="0"/>
              <a:t>How you use DS to solve clients problems?</a:t>
            </a:r>
            <a:endParaRPr dirty="0"/>
          </a:p>
          <a:p>
            <a:pPr marL="457200" lvl="0" indent="-298450" algn="l" rtl="0">
              <a:spcBef>
                <a:spcPts val="0"/>
              </a:spcBef>
              <a:spcAft>
                <a:spcPts val="0"/>
              </a:spcAft>
              <a:buSzPts val="1100"/>
              <a:buChar char="-"/>
            </a:pPr>
            <a:r>
              <a:rPr lang="en" dirty="0"/>
              <a:t>Answer - key data science research questions introduced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f20d510ba1_0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f20d510ba1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Slide time (1 min) (Jiahui)</a:t>
            </a:r>
            <a:endParaRPr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f92b98b9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f92b98b9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Slide time (40 seconds) (Jiahui)</a:t>
            </a:r>
            <a:endParaRPr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f92b98b92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f92b98b92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Slide time (5 seconds) (Shiv)</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f20d510ba1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f20d510ba1_0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Slide time (40 seconds) </a:t>
            </a:r>
            <a:r>
              <a:rPr lang="en">
                <a:solidFill>
                  <a:srgbClr val="C0791B"/>
                </a:solidFill>
              </a:rPr>
              <a:t>(Shiv)</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f92b98b9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f92b98b9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Slide time (1 min) </a:t>
            </a:r>
            <a:r>
              <a:rPr lang="en">
                <a:solidFill>
                  <a:srgbClr val="C0791B"/>
                </a:solidFill>
              </a:rPr>
              <a:t>(Shiv)</a:t>
            </a:r>
            <a:endParaRPr>
              <a:solidFill>
                <a:srgbClr val="C0791B"/>
              </a:solidFill>
            </a:endParaRPr>
          </a:p>
          <a:p>
            <a:pPr marL="0" lvl="0" indent="0" algn="l" rtl="0">
              <a:spcBef>
                <a:spcPts val="0"/>
              </a:spcBef>
              <a:spcAft>
                <a:spcPts val="0"/>
              </a:spcAft>
              <a:buClr>
                <a:schemeClr val="dk1"/>
              </a:buClr>
              <a:buSzPts val="1100"/>
              <a:buFont typeface="Arial"/>
              <a:buNone/>
            </a:pPr>
            <a:endParaRPr>
              <a:solidFill>
                <a:srgbClr val="C0791B"/>
              </a:solidFill>
            </a:endParaRPr>
          </a:p>
          <a:p>
            <a:pPr marL="0" lvl="0" indent="0" algn="l" rtl="0">
              <a:spcBef>
                <a:spcPts val="0"/>
              </a:spcBef>
              <a:spcAft>
                <a:spcPts val="0"/>
              </a:spcAft>
              <a:buClr>
                <a:schemeClr val="dk1"/>
              </a:buClr>
              <a:buSzPts val="1100"/>
              <a:buFont typeface="Arial"/>
              <a:buNone/>
            </a:pPr>
            <a:r>
              <a:rPr lang="en">
                <a:solidFill>
                  <a:srgbClr val="C0791B"/>
                </a:solidFill>
              </a:rPr>
              <a:t>Talk about the subset of testing techniques used</a:t>
            </a:r>
            <a:endParaRPr>
              <a:solidFill>
                <a:srgbClr val="C0791B"/>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notesSlide" Target="../notesSlides/notesSlide10.xml"/><Relationship Id="rId4"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png"/><Relationship Id="rId2" Type="http://schemas.microsoft.com/office/2007/relationships/media" Target="../media/media11.m4a"/><Relationship Id="rId1" Type="http://schemas.openxmlformats.org/officeDocument/2006/relationships/tags" Target="../tags/tag8.xml"/><Relationship Id="rId6" Type="http://schemas.openxmlformats.org/officeDocument/2006/relationships/image" Target="../media/image11.png"/><Relationship Id="rId5" Type="http://schemas.openxmlformats.org/officeDocument/2006/relationships/notesSlide" Target="../notesSlides/notesSlide11.xml"/><Relationship Id="rId4" Type="http://schemas.openxmlformats.org/officeDocument/2006/relationships/slideLayout" Target="../slideLayouts/slideLayout3.xml"/><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audio" Target="../media/media12.m4a"/><Relationship Id="rId7" Type="http://schemas.openxmlformats.org/officeDocument/2006/relationships/image" Target="../media/image15.jpg"/><Relationship Id="rId2" Type="http://schemas.microsoft.com/office/2007/relationships/media" Target="../media/media12.m4a"/><Relationship Id="rId1" Type="http://schemas.openxmlformats.org/officeDocument/2006/relationships/tags" Target="../tags/tag9.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3.xm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media13.m4a"/><Relationship Id="rId7" Type="http://schemas.openxmlformats.org/officeDocument/2006/relationships/image" Target="../media/image18.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17.png"/><Relationship Id="rId5" Type="http://schemas.openxmlformats.org/officeDocument/2006/relationships/notesSlide" Target="../notesSlides/notesSlide13.xml"/><Relationship Id="rId4" Type="http://schemas.openxmlformats.org/officeDocument/2006/relationships/slideLayout" Target="../slideLayouts/slideLayout3.xml"/><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10.png"/><Relationship Id="rId2" Type="http://schemas.microsoft.com/office/2007/relationships/media" Target="../media/media15.m4a"/><Relationship Id="rId1" Type="http://schemas.openxmlformats.org/officeDocument/2006/relationships/tags" Target="../tags/tag11.xml"/><Relationship Id="rId6" Type="http://schemas.openxmlformats.org/officeDocument/2006/relationships/image" Target="../media/image20.png"/><Relationship Id="rId5" Type="http://schemas.openxmlformats.org/officeDocument/2006/relationships/notesSlide" Target="../notesSlides/notesSlide15.xml"/><Relationship Id="rId4"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10.png"/><Relationship Id="rId2" Type="http://schemas.microsoft.com/office/2007/relationships/media" Target="../media/media17.m4a"/><Relationship Id="rId1" Type="http://schemas.openxmlformats.org/officeDocument/2006/relationships/tags" Target="../tags/tag12.xml"/><Relationship Id="rId6" Type="http://schemas.openxmlformats.org/officeDocument/2006/relationships/image" Target="../media/image21.png"/><Relationship Id="rId5" Type="http://schemas.openxmlformats.org/officeDocument/2006/relationships/notesSlide" Target="../notesSlides/notesSlide17.xml"/><Relationship Id="rId4"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10.png"/><Relationship Id="rId2" Type="http://schemas.microsoft.com/office/2007/relationships/media" Target="../media/media18.m4a"/><Relationship Id="rId1" Type="http://schemas.openxmlformats.org/officeDocument/2006/relationships/tags" Target="../tags/tag13.xml"/><Relationship Id="rId6" Type="http://schemas.openxmlformats.org/officeDocument/2006/relationships/image" Target="../media/image22.jpg"/><Relationship Id="rId5" Type="http://schemas.openxmlformats.org/officeDocument/2006/relationships/notesSlide" Target="../notesSlides/notesSlide18.xml"/><Relationship Id="rId4"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10.png"/><Relationship Id="rId2" Type="http://schemas.microsoft.com/office/2007/relationships/media" Target="../media/media19.m4a"/><Relationship Id="rId1" Type="http://schemas.openxmlformats.org/officeDocument/2006/relationships/tags" Target="../tags/tag14.xml"/><Relationship Id="rId6" Type="http://schemas.openxmlformats.org/officeDocument/2006/relationships/image" Target="../media/image23.png"/><Relationship Id="rId5" Type="http://schemas.openxmlformats.org/officeDocument/2006/relationships/notesSlide" Target="../notesSlides/notesSlide19.xml"/><Relationship Id="rId4"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10.png"/><Relationship Id="rId2" Type="http://schemas.microsoft.com/office/2007/relationships/media" Target="../media/media20.m4a"/><Relationship Id="rId1" Type="http://schemas.openxmlformats.org/officeDocument/2006/relationships/tags" Target="../tags/tag15.xml"/><Relationship Id="rId6" Type="http://schemas.openxmlformats.org/officeDocument/2006/relationships/image" Target="../media/image22.jpg"/><Relationship Id="rId5" Type="http://schemas.openxmlformats.org/officeDocument/2006/relationships/notesSlide" Target="../notesSlides/notesSlide20.xml"/><Relationship Id="rId4"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21.m4a"/><Relationship Id="rId7" Type="http://schemas.openxmlformats.org/officeDocument/2006/relationships/image" Target="../media/image25.png"/><Relationship Id="rId2" Type="http://schemas.microsoft.com/office/2007/relationships/media" Target="../media/media21.m4a"/><Relationship Id="rId1" Type="http://schemas.openxmlformats.org/officeDocument/2006/relationships/tags" Target="../tags/tag16.xml"/><Relationship Id="rId6" Type="http://schemas.openxmlformats.org/officeDocument/2006/relationships/image" Target="../media/image24.png"/><Relationship Id="rId5" Type="http://schemas.openxmlformats.org/officeDocument/2006/relationships/notesSlide" Target="../notesSlides/notesSlide21.xml"/><Relationship Id="rId4"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2" Type="http://schemas.microsoft.com/office/2007/relationships/media" Target="../media/media22.m4a"/><Relationship Id="rId1" Type="http://schemas.openxmlformats.org/officeDocument/2006/relationships/tags" Target="../tags/tag17.xml"/><Relationship Id="rId6" Type="http://schemas.openxmlformats.org/officeDocument/2006/relationships/image" Target="../media/image10.png"/><Relationship Id="rId5" Type="http://schemas.openxmlformats.org/officeDocument/2006/relationships/notesSlide" Target="../notesSlides/notesSlide22.xml"/><Relationship Id="rId4"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0.pn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3.m4a"/><Relationship Id="rId7" Type="http://schemas.openxmlformats.org/officeDocument/2006/relationships/image" Target="../media/image5.jp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4.jpg"/><Relationship Id="rId5" Type="http://schemas.openxmlformats.org/officeDocument/2006/relationships/notesSlide" Target="../notesSlides/notesSlide3.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2.pn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2.pn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notesSlide" Target="../notesSlides/notesSlide5.xml"/><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notesSlide" Target="../notesSlides/notesSlide8.xml"/><Relationship Id="rId4"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image" Target="../media/image10.png"/><Relationship Id="rId5" Type="http://schemas.openxmlformats.org/officeDocument/2006/relationships/notesSlide" Target="../notesSlides/notesSlide9.xml"/><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563750" y="1174600"/>
            <a:ext cx="4731900" cy="21744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SzPts val="990"/>
              <a:buNone/>
            </a:pPr>
            <a:r>
              <a:rPr lang="en" sz="2740"/>
              <a:t>Group-3:</a:t>
            </a:r>
            <a:br>
              <a:rPr lang="en" sz="2240"/>
            </a:br>
            <a:endParaRPr sz="2240"/>
          </a:p>
          <a:p>
            <a:pPr marL="0" lvl="0" indent="0" algn="l" rtl="0">
              <a:spcBef>
                <a:spcPts val="0"/>
              </a:spcBef>
              <a:spcAft>
                <a:spcPts val="0"/>
              </a:spcAft>
              <a:buSzPts val="990"/>
              <a:buNone/>
            </a:pPr>
            <a:r>
              <a:rPr lang="en" sz="2240"/>
              <a:t>ETL for Unstructured </a:t>
            </a:r>
            <a:endParaRPr sz="2240"/>
          </a:p>
          <a:p>
            <a:pPr marL="0" lvl="0" indent="0" algn="l" rtl="0">
              <a:spcBef>
                <a:spcPts val="0"/>
              </a:spcBef>
              <a:spcAft>
                <a:spcPts val="0"/>
              </a:spcAft>
              <a:buSzPts val="990"/>
              <a:buNone/>
            </a:pPr>
            <a:r>
              <a:rPr lang="en" sz="2240"/>
              <a:t>Geospatial Data</a:t>
            </a:r>
            <a:endParaRPr sz="2240"/>
          </a:p>
        </p:txBody>
      </p:sp>
      <p:sp>
        <p:nvSpPr>
          <p:cNvPr id="278" name="Google Shape;278;p13"/>
          <p:cNvSpPr txBox="1">
            <a:spLocks noGrp="1"/>
          </p:cNvSpPr>
          <p:nvPr>
            <p:ph type="subTitle" idx="1"/>
          </p:nvPr>
        </p:nvSpPr>
        <p:spPr>
          <a:xfrm>
            <a:off x="563750" y="3679175"/>
            <a:ext cx="4330500" cy="3852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6494" b="1"/>
              <a:t>Client :</a:t>
            </a:r>
            <a:r>
              <a:rPr lang="en" sz="6494"/>
              <a:t>  Lithodat Pty. Ltd.</a:t>
            </a:r>
            <a:endParaRPr sz="5994">
              <a:solidFill>
                <a:srgbClr val="555555"/>
              </a:solidFill>
              <a:highlight>
                <a:srgbClr val="F8F8F8"/>
              </a:highlight>
              <a:latin typeface="Arial"/>
              <a:ea typeface="Arial"/>
              <a:cs typeface="Arial"/>
              <a:sym typeface="Arial"/>
            </a:endParaRPr>
          </a:p>
          <a:p>
            <a:pPr marL="0" lvl="0" indent="0" algn="l" rtl="0">
              <a:spcBef>
                <a:spcPts val="0"/>
              </a:spcBef>
              <a:spcAft>
                <a:spcPts val="0"/>
              </a:spcAft>
              <a:buNone/>
            </a:pPr>
            <a:endParaRPr/>
          </a:p>
        </p:txBody>
      </p:sp>
      <p:sp>
        <p:nvSpPr>
          <p:cNvPr id="279" name="Google Shape;279;p13"/>
          <p:cNvSpPr txBox="1">
            <a:spLocks noGrp="1"/>
          </p:cNvSpPr>
          <p:nvPr>
            <p:ph type="subTitle" idx="1"/>
          </p:nvPr>
        </p:nvSpPr>
        <p:spPr>
          <a:xfrm>
            <a:off x="563750" y="4246050"/>
            <a:ext cx="4979400" cy="3852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b="1"/>
              <a:t>Project Supervisors :</a:t>
            </a:r>
            <a:r>
              <a:rPr lang="en"/>
              <a:t>  Michael Kirley, Vivek Katial </a:t>
            </a:r>
            <a:endParaRPr/>
          </a:p>
        </p:txBody>
      </p:sp>
      <p:pic>
        <p:nvPicPr>
          <p:cNvPr id="280" name="Google Shape;280;p13"/>
          <p:cNvPicPr preferRelativeResize="0"/>
          <p:nvPr/>
        </p:nvPicPr>
        <p:blipFill>
          <a:blip r:embed="rId5">
            <a:alphaModFix/>
          </a:blip>
          <a:stretch>
            <a:fillRect/>
          </a:stretch>
        </p:blipFill>
        <p:spPr>
          <a:xfrm>
            <a:off x="655575" y="335475"/>
            <a:ext cx="832424" cy="839125"/>
          </a:xfrm>
          <a:prstGeom prst="rect">
            <a:avLst/>
          </a:prstGeom>
          <a:noFill/>
          <a:ln>
            <a:noFill/>
          </a:ln>
        </p:spPr>
      </p:pic>
      <p:pic>
        <p:nvPicPr>
          <p:cNvPr id="2" name="Audio 1">
            <a:hlinkClick r:id="" action="ppaction://media"/>
            <a:extLst>
              <a:ext uri="{FF2B5EF4-FFF2-40B4-BE49-F238E27FC236}">
                <a16:creationId xmlns:a16="http://schemas.microsoft.com/office/drawing/2014/main" id="{7EC929E7-38B3-2440-BAD2-FD6F01B520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953"/>
    </mc:Choice>
    <mc:Fallback xmlns="">
      <p:transition spd="slow" advTm="11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Challenges to ETL project</a:t>
            </a:r>
            <a:endParaRPr/>
          </a:p>
        </p:txBody>
      </p:sp>
      <p:sp>
        <p:nvSpPr>
          <p:cNvPr id="380" name="Google Shape;380;p22"/>
          <p:cNvSpPr txBox="1">
            <a:spLocks noGrp="1"/>
          </p:cNvSpPr>
          <p:nvPr>
            <p:ph type="body" idx="1"/>
          </p:nvPr>
        </p:nvSpPr>
        <p:spPr>
          <a:xfrm>
            <a:off x="1303800" y="1775200"/>
            <a:ext cx="5913900" cy="2756400"/>
          </a:xfrm>
          <a:prstGeom prst="rect">
            <a:avLst/>
          </a:prstGeom>
        </p:spPr>
        <p:txBody>
          <a:bodyPr spcFirstLastPara="1" wrap="square" lIns="91425" tIns="91425" rIns="91425" bIns="91425" anchor="t" anchorCtr="0">
            <a:normAutofit fontScale="85000" lnSpcReduction="10000"/>
          </a:bodyPr>
          <a:lstStyle/>
          <a:p>
            <a:pPr marL="457200" lvl="0" indent="-304958" algn="l" rtl="0">
              <a:lnSpc>
                <a:spcPct val="200000"/>
              </a:lnSpc>
              <a:spcBef>
                <a:spcPts val="0"/>
              </a:spcBef>
              <a:spcAft>
                <a:spcPts val="0"/>
              </a:spcAft>
              <a:buSzPct val="100000"/>
              <a:buChar char="➔"/>
            </a:pPr>
            <a:r>
              <a:rPr lang="en"/>
              <a:t>Data volume &amp; complexity is huge</a:t>
            </a:r>
            <a:endParaRPr/>
          </a:p>
          <a:p>
            <a:pPr marL="457200" lvl="0" indent="-304958" algn="l" rtl="0">
              <a:lnSpc>
                <a:spcPct val="200000"/>
              </a:lnSpc>
              <a:spcBef>
                <a:spcPts val="0"/>
              </a:spcBef>
              <a:spcAft>
                <a:spcPts val="0"/>
              </a:spcAft>
              <a:buSzPct val="100000"/>
              <a:buChar char="➔"/>
            </a:pPr>
            <a:r>
              <a:rPr lang="en"/>
              <a:t>Data quality issues before extraction phase </a:t>
            </a:r>
            <a:endParaRPr/>
          </a:p>
          <a:p>
            <a:pPr marL="457200" lvl="0" indent="-304958" algn="l" rtl="0">
              <a:lnSpc>
                <a:spcPct val="200000"/>
              </a:lnSpc>
              <a:spcBef>
                <a:spcPts val="0"/>
              </a:spcBef>
              <a:spcAft>
                <a:spcPts val="0"/>
              </a:spcAft>
              <a:buSzPct val="100000"/>
              <a:buChar char="➔"/>
            </a:pPr>
            <a:r>
              <a:rPr lang="en"/>
              <a:t>Evolution of data sources, leading to daily maintenance operations</a:t>
            </a:r>
            <a:endParaRPr/>
          </a:p>
          <a:p>
            <a:pPr marL="457200" lvl="0" indent="-304958" algn="l" rtl="0">
              <a:lnSpc>
                <a:spcPct val="200000"/>
              </a:lnSpc>
              <a:spcBef>
                <a:spcPts val="0"/>
              </a:spcBef>
              <a:spcAft>
                <a:spcPts val="0"/>
              </a:spcAft>
              <a:buSzPct val="100000"/>
              <a:buChar char="➔"/>
            </a:pPr>
            <a:r>
              <a:rPr lang="en"/>
              <a:t>Failure to periodically refresh data warehouse </a:t>
            </a:r>
            <a:endParaRPr/>
          </a:p>
          <a:p>
            <a:pPr marL="457200" lvl="0" indent="-304958" algn="l" rtl="0">
              <a:lnSpc>
                <a:spcPct val="200000"/>
              </a:lnSpc>
              <a:spcBef>
                <a:spcPts val="0"/>
              </a:spcBef>
              <a:spcAft>
                <a:spcPts val="0"/>
              </a:spcAft>
              <a:buSzPct val="100000"/>
              <a:buChar char="➔"/>
            </a:pPr>
            <a:r>
              <a:rPr lang="en"/>
              <a:t>Not always feasible to pipeline data from one process to another   </a:t>
            </a:r>
            <a:endParaRPr/>
          </a:p>
          <a:p>
            <a:pPr marL="457200" lvl="0" indent="-304958" algn="l" rtl="0">
              <a:lnSpc>
                <a:spcPct val="200000"/>
              </a:lnSpc>
              <a:spcBef>
                <a:spcPts val="0"/>
              </a:spcBef>
              <a:spcAft>
                <a:spcPts val="0"/>
              </a:spcAft>
              <a:buSzPct val="100000"/>
              <a:buChar char="➔"/>
            </a:pPr>
            <a:r>
              <a:rPr lang="en"/>
              <a:t>Simple SQL commands are not sufficient for loading &amp; data validation</a:t>
            </a:r>
            <a:endParaRPr/>
          </a:p>
          <a:p>
            <a:pPr marL="457200" lvl="0" indent="-304958" algn="l" rtl="0">
              <a:lnSpc>
                <a:spcPct val="200000"/>
              </a:lnSpc>
              <a:spcBef>
                <a:spcPts val="0"/>
              </a:spcBef>
              <a:spcAft>
                <a:spcPts val="0"/>
              </a:spcAft>
              <a:buSzPct val="100000"/>
              <a:buChar char="➔"/>
            </a:pPr>
            <a:r>
              <a:rPr lang="en"/>
              <a:t>Even real-time ETL faces challenges </a:t>
            </a:r>
            <a:endParaRPr/>
          </a:p>
          <a:p>
            <a:pPr marL="457200" lvl="0" indent="-304958" algn="l" rtl="0">
              <a:lnSpc>
                <a:spcPct val="200000"/>
              </a:lnSpc>
              <a:spcBef>
                <a:spcPts val="0"/>
              </a:spcBef>
              <a:spcAft>
                <a:spcPts val="0"/>
              </a:spcAft>
              <a:buSzPct val="100000"/>
              <a:buChar char="➔"/>
            </a:pPr>
            <a:r>
              <a:rPr lang="en"/>
              <a:t>In the development and testing of a process the utmost delay is observing</a:t>
            </a:r>
            <a:endParaRPr/>
          </a:p>
        </p:txBody>
      </p:sp>
      <p:pic>
        <p:nvPicPr>
          <p:cNvPr id="9" name="Audio 8">
            <a:hlinkClick r:id="" action="ppaction://media"/>
            <a:extLst>
              <a:ext uri="{FF2B5EF4-FFF2-40B4-BE49-F238E27FC236}">
                <a16:creationId xmlns:a16="http://schemas.microsoft.com/office/drawing/2014/main" id="{B2F97E8E-9FD8-49F5-88E5-8B2DCBBC23B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9932"/>
    </mc:Choice>
    <mc:Fallback xmlns="">
      <p:transition spd="slow" advTm="49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80"/>
                                        </p:tgtEl>
                                        <p:attrNameLst>
                                          <p:attrName>style.visibility</p:attrName>
                                        </p:attrNameLst>
                                      </p:cBhvr>
                                      <p:to>
                                        <p:strVal val="visible"/>
                                      </p:to>
                                    </p:set>
                                    <p:animEffect transition="in" filter="fade">
                                      <p:cBhvr>
                                        <p:cTn id="11"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Comparison of ETL tools</a:t>
            </a:r>
            <a:endParaRPr/>
          </a:p>
        </p:txBody>
      </p:sp>
      <p:sp>
        <p:nvSpPr>
          <p:cNvPr id="386" name="Google Shape;386;p23"/>
          <p:cNvSpPr txBox="1">
            <a:spLocks noGrp="1"/>
          </p:cNvSpPr>
          <p:nvPr>
            <p:ph type="body" idx="1"/>
          </p:nvPr>
        </p:nvSpPr>
        <p:spPr>
          <a:xfrm>
            <a:off x="836900" y="1990050"/>
            <a:ext cx="2155800" cy="2541600"/>
          </a:xfrm>
          <a:prstGeom prst="rect">
            <a:avLst/>
          </a:prstGeom>
        </p:spPr>
        <p:txBody>
          <a:bodyPr spcFirstLastPara="1" wrap="square" lIns="91425" tIns="91425" rIns="91425" bIns="91425" anchor="t" anchorCtr="0">
            <a:normAutofit/>
          </a:bodyPr>
          <a:lstStyle/>
          <a:p>
            <a:pPr marL="0" lvl="0" indent="0" algn="ctr" rtl="0">
              <a:lnSpc>
                <a:spcPct val="150000"/>
              </a:lnSpc>
              <a:spcBef>
                <a:spcPts val="0"/>
              </a:spcBef>
              <a:spcAft>
                <a:spcPts val="0"/>
              </a:spcAft>
              <a:buNone/>
            </a:pPr>
            <a:r>
              <a:rPr lang="en" sz="1100" b="1">
                <a:solidFill>
                  <a:srgbClr val="000000"/>
                </a:solidFill>
              </a:rPr>
              <a:t>Apache Airflow</a:t>
            </a:r>
            <a:endParaRPr sz="1100" b="1">
              <a:solidFill>
                <a:srgbClr val="000000"/>
              </a:solidFill>
            </a:endParaRPr>
          </a:p>
          <a:p>
            <a:pPr marL="457200" lvl="0" indent="-285750" algn="l" rtl="0">
              <a:lnSpc>
                <a:spcPct val="150000"/>
              </a:lnSpc>
              <a:spcBef>
                <a:spcPts val="0"/>
              </a:spcBef>
              <a:spcAft>
                <a:spcPts val="0"/>
              </a:spcAft>
              <a:buClr>
                <a:srgbClr val="000000"/>
              </a:buClr>
              <a:buSzPts val="900"/>
              <a:buChar char="➔"/>
            </a:pPr>
            <a:r>
              <a:rPr lang="en" sz="900">
                <a:solidFill>
                  <a:srgbClr val="000000"/>
                </a:solidFill>
              </a:rPr>
              <a:t>Directed Acyclic Graphs (DAGs) to schedule &amp; manage pipelines</a:t>
            </a:r>
            <a:endParaRPr sz="900">
              <a:solidFill>
                <a:srgbClr val="000000"/>
              </a:solidFill>
            </a:endParaRPr>
          </a:p>
          <a:p>
            <a:pPr marL="457200" lvl="0" indent="-285750" algn="l" rtl="0">
              <a:lnSpc>
                <a:spcPct val="150000"/>
              </a:lnSpc>
              <a:spcBef>
                <a:spcPts val="0"/>
              </a:spcBef>
              <a:spcAft>
                <a:spcPts val="0"/>
              </a:spcAft>
              <a:buClr>
                <a:srgbClr val="000000"/>
              </a:buClr>
              <a:buSzPts val="900"/>
              <a:buChar char="➔"/>
            </a:pPr>
            <a:r>
              <a:rPr lang="en" sz="900">
                <a:solidFill>
                  <a:srgbClr val="000000"/>
                </a:solidFill>
              </a:rPr>
              <a:t>Useful for ETL with multiple steps &amp; sub-steps</a:t>
            </a:r>
            <a:endParaRPr sz="900">
              <a:solidFill>
                <a:srgbClr val="000000"/>
              </a:solidFill>
            </a:endParaRPr>
          </a:p>
          <a:p>
            <a:pPr marL="457200" lvl="0" indent="-285750" algn="l" rtl="0">
              <a:lnSpc>
                <a:spcPct val="150000"/>
              </a:lnSpc>
              <a:spcBef>
                <a:spcPts val="0"/>
              </a:spcBef>
              <a:spcAft>
                <a:spcPts val="0"/>
              </a:spcAft>
              <a:buClr>
                <a:srgbClr val="000000"/>
              </a:buClr>
              <a:buSzPts val="900"/>
              <a:buChar char="➔"/>
            </a:pPr>
            <a:r>
              <a:rPr lang="en" sz="900">
                <a:solidFill>
                  <a:srgbClr val="000000"/>
                </a:solidFill>
              </a:rPr>
              <a:t>Easy cloud integration</a:t>
            </a:r>
            <a:endParaRPr sz="900">
              <a:solidFill>
                <a:srgbClr val="000000"/>
              </a:solidFill>
            </a:endParaRPr>
          </a:p>
          <a:p>
            <a:pPr marL="457200" lvl="0" indent="-285750" algn="l" rtl="0">
              <a:lnSpc>
                <a:spcPct val="150000"/>
              </a:lnSpc>
              <a:spcBef>
                <a:spcPts val="0"/>
              </a:spcBef>
              <a:spcAft>
                <a:spcPts val="0"/>
              </a:spcAft>
              <a:buClr>
                <a:srgbClr val="000000"/>
              </a:buClr>
              <a:buSzPts val="900"/>
              <a:buChar char="➔"/>
            </a:pPr>
            <a:r>
              <a:rPr lang="en" sz="900">
                <a:solidFill>
                  <a:srgbClr val="000000"/>
                </a:solidFill>
              </a:rPr>
              <a:t>Not useful for simple ETL pipelines</a:t>
            </a:r>
            <a:endParaRPr sz="900"/>
          </a:p>
        </p:txBody>
      </p:sp>
      <p:sp>
        <p:nvSpPr>
          <p:cNvPr id="387" name="Google Shape;387;p23"/>
          <p:cNvSpPr txBox="1">
            <a:spLocks noGrp="1"/>
          </p:cNvSpPr>
          <p:nvPr>
            <p:ph type="body" idx="1"/>
          </p:nvPr>
        </p:nvSpPr>
        <p:spPr>
          <a:xfrm>
            <a:off x="3494100" y="1990050"/>
            <a:ext cx="2155800" cy="2541600"/>
          </a:xfrm>
          <a:prstGeom prst="rect">
            <a:avLst/>
          </a:prstGeom>
        </p:spPr>
        <p:txBody>
          <a:bodyPr spcFirstLastPara="1" wrap="square" lIns="91425" tIns="91425" rIns="91425" bIns="91425" anchor="t" anchorCtr="0">
            <a:normAutofit/>
          </a:bodyPr>
          <a:lstStyle/>
          <a:p>
            <a:pPr marL="0" lvl="0" indent="0" algn="ctr" rtl="0">
              <a:lnSpc>
                <a:spcPct val="150000"/>
              </a:lnSpc>
              <a:spcBef>
                <a:spcPts val="0"/>
              </a:spcBef>
              <a:spcAft>
                <a:spcPts val="0"/>
              </a:spcAft>
              <a:buNone/>
            </a:pPr>
            <a:r>
              <a:rPr lang="en" sz="1100" b="1">
                <a:solidFill>
                  <a:srgbClr val="000000"/>
                </a:solidFill>
              </a:rPr>
              <a:t>Luigi</a:t>
            </a:r>
            <a:endParaRPr sz="1100" b="1">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Uses DAGs to execute ETL tasks</a:t>
            </a:r>
            <a:endParaRPr sz="900">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“Target based approach” suitable for simple ETL pipelines</a:t>
            </a:r>
            <a:endParaRPr sz="900">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Not user-friendly UI</a:t>
            </a:r>
            <a:endParaRPr sz="900">
              <a:solidFill>
                <a:srgbClr val="000000"/>
              </a:solidFill>
            </a:endParaRPr>
          </a:p>
          <a:p>
            <a:pPr marL="0" lvl="0" indent="0" algn="l" rtl="0">
              <a:lnSpc>
                <a:spcPct val="150000"/>
              </a:lnSpc>
              <a:spcBef>
                <a:spcPts val="0"/>
              </a:spcBef>
              <a:spcAft>
                <a:spcPts val="1200"/>
              </a:spcAft>
              <a:buNone/>
            </a:pPr>
            <a:endParaRPr/>
          </a:p>
        </p:txBody>
      </p:sp>
      <p:sp>
        <p:nvSpPr>
          <p:cNvPr id="388" name="Google Shape;388;p23"/>
          <p:cNvSpPr txBox="1">
            <a:spLocks noGrp="1"/>
          </p:cNvSpPr>
          <p:nvPr>
            <p:ph type="body" idx="1"/>
          </p:nvPr>
        </p:nvSpPr>
        <p:spPr>
          <a:xfrm>
            <a:off x="6178500" y="1990050"/>
            <a:ext cx="2155800" cy="2541600"/>
          </a:xfrm>
          <a:prstGeom prst="rect">
            <a:avLst/>
          </a:prstGeom>
        </p:spPr>
        <p:txBody>
          <a:bodyPr spcFirstLastPara="1" wrap="square" lIns="91425" tIns="91425" rIns="91425" bIns="91425" anchor="t" anchorCtr="0">
            <a:normAutofit/>
          </a:bodyPr>
          <a:lstStyle/>
          <a:p>
            <a:pPr marL="0" lvl="0" indent="0" algn="ctr" rtl="0">
              <a:lnSpc>
                <a:spcPct val="150000"/>
              </a:lnSpc>
              <a:spcBef>
                <a:spcPts val="0"/>
              </a:spcBef>
              <a:spcAft>
                <a:spcPts val="0"/>
              </a:spcAft>
              <a:buNone/>
            </a:pPr>
            <a:r>
              <a:rPr lang="en" sz="1100" b="1">
                <a:solidFill>
                  <a:srgbClr val="000000"/>
                </a:solidFill>
              </a:rPr>
              <a:t>Prefect</a:t>
            </a:r>
            <a:endParaRPr sz="1100" b="1">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DAGs used to perform ETL tasks </a:t>
            </a:r>
            <a:endParaRPr sz="900">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Better than Airflow - dynamic workflow, distributed scheduler</a:t>
            </a:r>
            <a:endParaRPr sz="900">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Simple &amp; Complex ETL</a:t>
            </a:r>
            <a:endParaRPr sz="900">
              <a:solidFill>
                <a:srgbClr val="000000"/>
              </a:solidFill>
            </a:endParaRPr>
          </a:p>
          <a:p>
            <a:pPr marL="0" lvl="0" indent="0" algn="l" rtl="0">
              <a:lnSpc>
                <a:spcPct val="150000"/>
              </a:lnSpc>
              <a:spcBef>
                <a:spcPts val="0"/>
              </a:spcBef>
              <a:spcAft>
                <a:spcPts val="1200"/>
              </a:spcAft>
              <a:buNone/>
            </a:pPr>
            <a:endParaRPr/>
          </a:p>
        </p:txBody>
      </p:sp>
      <p:cxnSp>
        <p:nvCxnSpPr>
          <p:cNvPr id="389" name="Google Shape;389;p23"/>
          <p:cNvCxnSpPr/>
          <p:nvPr/>
        </p:nvCxnSpPr>
        <p:spPr>
          <a:xfrm>
            <a:off x="3228150" y="2499300"/>
            <a:ext cx="0" cy="1523100"/>
          </a:xfrm>
          <a:prstGeom prst="straightConnector1">
            <a:avLst/>
          </a:prstGeom>
          <a:noFill/>
          <a:ln w="9525" cap="flat" cmpd="sng">
            <a:solidFill>
              <a:schemeClr val="dk2"/>
            </a:solidFill>
            <a:prstDash val="solid"/>
            <a:round/>
            <a:headEnd type="none" w="med" len="med"/>
            <a:tailEnd type="none" w="med" len="med"/>
          </a:ln>
        </p:spPr>
      </p:cxnSp>
      <p:cxnSp>
        <p:nvCxnSpPr>
          <p:cNvPr id="390" name="Google Shape;390;p23"/>
          <p:cNvCxnSpPr/>
          <p:nvPr/>
        </p:nvCxnSpPr>
        <p:spPr>
          <a:xfrm>
            <a:off x="5915850" y="2499300"/>
            <a:ext cx="0" cy="1523100"/>
          </a:xfrm>
          <a:prstGeom prst="straightConnector1">
            <a:avLst/>
          </a:prstGeom>
          <a:noFill/>
          <a:ln w="9525" cap="flat" cmpd="sng">
            <a:solidFill>
              <a:schemeClr val="dk2"/>
            </a:solidFill>
            <a:prstDash val="solid"/>
            <a:round/>
            <a:headEnd type="none" w="med" len="med"/>
            <a:tailEnd type="none" w="med" len="med"/>
          </a:ln>
        </p:spPr>
      </p:cxnSp>
      <p:sp>
        <p:nvSpPr>
          <p:cNvPr id="391" name="Google Shape;391;p23"/>
          <p:cNvSpPr txBox="1"/>
          <p:nvPr/>
        </p:nvSpPr>
        <p:spPr>
          <a:xfrm>
            <a:off x="3944400" y="1477250"/>
            <a:ext cx="125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Nunito"/>
                <a:ea typeface="Nunito"/>
                <a:cs typeface="Nunito"/>
                <a:sym typeface="Nunito"/>
              </a:rPr>
              <a:t>(Code based)</a:t>
            </a:r>
            <a:endParaRPr sz="1200" b="1">
              <a:latin typeface="Nunito"/>
              <a:ea typeface="Nunito"/>
              <a:cs typeface="Nunito"/>
              <a:sym typeface="Nunito"/>
            </a:endParaRPr>
          </a:p>
        </p:txBody>
      </p:sp>
      <p:pic>
        <p:nvPicPr>
          <p:cNvPr id="392" name="Google Shape;392;p23"/>
          <p:cNvPicPr preferRelativeResize="0"/>
          <p:nvPr/>
        </p:nvPicPr>
        <p:blipFill>
          <a:blip r:embed="rId6">
            <a:alphaModFix/>
          </a:blip>
          <a:stretch>
            <a:fillRect/>
          </a:stretch>
        </p:blipFill>
        <p:spPr>
          <a:xfrm>
            <a:off x="1303800" y="4117850"/>
            <a:ext cx="1304875" cy="835125"/>
          </a:xfrm>
          <a:prstGeom prst="rect">
            <a:avLst/>
          </a:prstGeom>
          <a:noFill/>
          <a:ln>
            <a:noFill/>
          </a:ln>
        </p:spPr>
      </p:pic>
      <p:pic>
        <p:nvPicPr>
          <p:cNvPr id="393" name="Google Shape;393;p23"/>
          <p:cNvPicPr preferRelativeResize="0"/>
          <p:nvPr/>
        </p:nvPicPr>
        <p:blipFill>
          <a:blip r:embed="rId7">
            <a:alphaModFix/>
          </a:blip>
          <a:stretch>
            <a:fillRect/>
          </a:stretch>
        </p:blipFill>
        <p:spPr>
          <a:xfrm>
            <a:off x="4068538" y="3918850"/>
            <a:ext cx="1034125" cy="1034125"/>
          </a:xfrm>
          <a:prstGeom prst="rect">
            <a:avLst/>
          </a:prstGeom>
          <a:noFill/>
          <a:ln>
            <a:noFill/>
          </a:ln>
        </p:spPr>
      </p:pic>
      <p:pic>
        <p:nvPicPr>
          <p:cNvPr id="394" name="Google Shape;394;p23"/>
          <p:cNvPicPr preferRelativeResize="0"/>
          <p:nvPr/>
        </p:nvPicPr>
        <p:blipFill>
          <a:blip r:embed="rId8">
            <a:alphaModFix/>
          </a:blip>
          <a:stretch>
            <a:fillRect/>
          </a:stretch>
        </p:blipFill>
        <p:spPr>
          <a:xfrm>
            <a:off x="6881775" y="4034675"/>
            <a:ext cx="912425" cy="802475"/>
          </a:xfrm>
          <a:prstGeom prst="rect">
            <a:avLst/>
          </a:prstGeom>
          <a:noFill/>
          <a:ln>
            <a:noFill/>
          </a:ln>
        </p:spPr>
      </p:pic>
      <p:pic>
        <p:nvPicPr>
          <p:cNvPr id="5" name="Audio 4">
            <a:hlinkClick r:id="" action="ppaction://media"/>
            <a:extLst>
              <a:ext uri="{FF2B5EF4-FFF2-40B4-BE49-F238E27FC236}">
                <a16:creationId xmlns:a16="http://schemas.microsoft.com/office/drawing/2014/main" id="{A17D1D61-E77E-4D8E-8379-1F3A6119B8D4}"/>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04238" y="4503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1856"/>
    </mc:Choice>
    <mc:Fallback xmlns="">
      <p:transition spd="slow" advTm="41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86"/>
                                        </p:tgtEl>
                                        <p:attrNameLst>
                                          <p:attrName>style.visibility</p:attrName>
                                        </p:attrNameLst>
                                      </p:cBhvr>
                                      <p:to>
                                        <p:strVal val="visible"/>
                                      </p:to>
                                    </p:set>
                                    <p:animEffect transition="in" filter="fade">
                                      <p:cBhvr>
                                        <p:cTn id="11" dur="1000"/>
                                        <p:tgtEl>
                                          <p:spTgt spid="386"/>
                                        </p:tgtEl>
                                      </p:cBhvr>
                                    </p:animEffect>
                                  </p:childTnLst>
                                </p:cTn>
                              </p:par>
                              <p:par>
                                <p:cTn id="12" presetID="10" presetClass="entr" presetSubtype="0" fill="hold" nodeType="withEffect">
                                  <p:stCondLst>
                                    <p:cond delay="0"/>
                                  </p:stCondLst>
                                  <p:childTnLst>
                                    <p:set>
                                      <p:cBhvr>
                                        <p:cTn id="13" dur="1" fill="hold">
                                          <p:stCondLst>
                                            <p:cond delay="0"/>
                                          </p:stCondLst>
                                        </p:cTn>
                                        <p:tgtEl>
                                          <p:spTgt spid="387"/>
                                        </p:tgtEl>
                                        <p:attrNameLst>
                                          <p:attrName>style.visibility</p:attrName>
                                        </p:attrNameLst>
                                      </p:cBhvr>
                                      <p:to>
                                        <p:strVal val="visible"/>
                                      </p:to>
                                    </p:set>
                                    <p:animEffect transition="in" filter="fade">
                                      <p:cBhvr>
                                        <p:cTn id="14" dur="1000"/>
                                        <p:tgtEl>
                                          <p:spTgt spid="387"/>
                                        </p:tgtEl>
                                      </p:cBhvr>
                                    </p:animEffect>
                                  </p:childTnLst>
                                </p:cTn>
                              </p:par>
                              <p:par>
                                <p:cTn id="15" presetID="10" presetClass="entr" presetSubtype="0" fill="hold" nodeType="withEffect">
                                  <p:stCondLst>
                                    <p:cond delay="0"/>
                                  </p:stCondLst>
                                  <p:childTnLst>
                                    <p:set>
                                      <p:cBhvr>
                                        <p:cTn id="16" dur="1" fill="hold">
                                          <p:stCondLst>
                                            <p:cond delay="0"/>
                                          </p:stCondLst>
                                        </p:cTn>
                                        <p:tgtEl>
                                          <p:spTgt spid="388"/>
                                        </p:tgtEl>
                                        <p:attrNameLst>
                                          <p:attrName>style.visibility</p:attrName>
                                        </p:attrNameLst>
                                      </p:cBhvr>
                                      <p:to>
                                        <p:strVal val="visible"/>
                                      </p:to>
                                    </p:set>
                                    <p:animEffect transition="in" filter="fade">
                                      <p:cBhvr>
                                        <p:cTn id="17" dur="1000"/>
                                        <p:tgtEl>
                                          <p:spTgt spid="388"/>
                                        </p:tgtEl>
                                      </p:cBhvr>
                                    </p:animEffect>
                                  </p:childTnLst>
                                </p:cTn>
                              </p:par>
                              <p:par>
                                <p:cTn id="18" presetID="10" presetClass="entr" presetSubtype="0" fill="hold" nodeType="withEffect">
                                  <p:stCondLst>
                                    <p:cond delay="0"/>
                                  </p:stCondLst>
                                  <p:childTnLst>
                                    <p:set>
                                      <p:cBhvr>
                                        <p:cTn id="19" dur="1" fill="hold">
                                          <p:stCondLst>
                                            <p:cond delay="0"/>
                                          </p:stCondLst>
                                        </p:cTn>
                                        <p:tgtEl>
                                          <p:spTgt spid="389"/>
                                        </p:tgtEl>
                                        <p:attrNameLst>
                                          <p:attrName>style.visibility</p:attrName>
                                        </p:attrNameLst>
                                      </p:cBhvr>
                                      <p:to>
                                        <p:strVal val="visible"/>
                                      </p:to>
                                    </p:set>
                                    <p:animEffect transition="in" filter="fade">
                                      <p:cBhvr>
                                        <p:cTn id="20" dur="1000"/>
                                        <p:tgtEl>
                                          <p:spTgt spid="389"/>
                                        </p:tgtEl>
                                      </p:cBhvr>
                                    </p:animEffect>
                                  </p:childTnLst>
                                </p:cTn>
                              </p:par>
                              <p:par>
                                <p:cTn id="21" presetID="10" presetClass="entr" presetSubtype="0" fill="hold" nodeType="withEffect">
                                  <p:stCondLst>
                                    <p:cond delay="0"/>
                                  </p:stCondLst>
                                  <p:childTnLst>
                                    <p:set>
                                      <p:cBhvr>
                                        <p:cTn id="22" dur="1" fill="hold">
                                          <p:stCondLst>
                                            <p:cond delay="0"/>
                                          </p:stCondLst>
                                        </p:cTn>
                                        <p:tgtEl>
                                          <p:spTgt spid="390"/>
                                        </p:tgtEl>
                                        <p:attrNameLst>
                                          <p:attrName>style.visibility</p:attrName>
                                        </p:attrNameLst>
                                      </p:cBhvr>
                                      <p:to>
                                        <p:strVal val="visible"/>
                                      </p:to>
                                    </p:set>
                                    <p:animEffect transition="in" filter="fade">
                                      <p:cBhvr>
                                        <p:cTn id="23" dur="1000"/>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Comparison of ETL tools</a:t>
            </a:r>
            <a:endParaRPr/>
          </a:p>
        </p:txBody>
      </p:sp>
      <p:sp>
        <p:nvSpPr>
          <p:cNvPr id="400" name="Google Shape;400;p24"/>
          <p:cNvSpPr txBox="1">
            <a:spLocks noGrp="1"/>
          </p:cNvSpPr>
          <p:nvPr>
            <p:ph type="body" idx="1"/>
          </p:nvPr>
        </p:nvSpPr>
        <p:spPr>
          <a:xfrm>
            <a:off x="836900" y="1990050"/>
            <a:ext cx="2155800" cy="2541600"/>
          </a:xfrm>
          <a:prstGeom prst="rect">
            <a:avLst/>
          </a:prstGeom>
        </p:spPr>
        <p:txBody>
          <a:bodyPr spcFirstLastPara="1" wrap="square" lIns="91425" tIns="91425" rIns="91425" bIns="91425" anchor="t" anchorCtr="0">
            <a:normAutofit/>
          </a:bodyPr>
          <a:lstStyle/>
          <a:p>
            <a:pPr marL="0" lvl="0" indent="0" algn="ctr" rtl="0">
              <a:lnSpc>
                <a:spcPct val="150000"/>
              </a:lnSpc>
              <a:spcBef>
                <a:spcPts val="0"/>
              </a:spcBef>
              <a:spcAft>
                <a:spcPts val="0"/>
              </a:spcAft>
              <a:buNone/>
            </a:pPr>
            <a:r>
              <a:rPr lang="en" sz="1100" b="1">
                <a:solidFill>
                  <a:srgbClr val="000000"/>
                </a:solidFill>
              </a:rPr>
              <a:t>Pentaho</a:t>
            </a:r>
            <a:r>
              <a:rPr lang="en" sz="800">
                <a:solidFill>
                  <a:srgbClr val="000000"/>
                </a:solidFill>
              </a:rPr>
              <a:t> </a:t>
            </a:r>
            <a:endParaRPr sz="800">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Supports - various sources data migration, parallel processing, surrogate key generation &amp; real time ETL</a:t>
            </a:r>
            <a:endParaRPr sz="900">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User friendly UI</a:t>
            </a:r>
            <a:endParaRPr sz="900">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Code integration possible</a:t>
            </a:r>
            <a:endParaRPr sz="900">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Can make simple ETL complex</a:t>
            </a:r>
            <a:endParaRPr sz="900">
              <a:solidFill>
                <a:srgbClr val="000000"/>
              </a:solidFill>
            </a:endParaRPr>
          </a:p>
        </p:txBody>
      </p:sp>
      <p:sp>
        <p:nvSpPr>
          <p:cNvPr id="401" name="Google Shape;401;p24"/>
          <p:cNvSpPr txBox="1">
            <a:spLocks noGrp="1"/>
          </p:cNvSpPr>
          <p:nvPr>
            <p:ph type="body" idx="1"/>
          </p:nvPr>
        </p:nvSpPr>
        <p:spPr>
          <a:xfrm>
            <a:off x="3494100" y="1990050"/>
            <a:ext cx="2155800" cy="2541600"/>
          </a:xfrm>
          <a:prstGeom prst="rect">
            <a:avLst/>
          </a:prstGeom>
        </p:spPr>
        <p:txBody>
          <a:bodyPr spcFirstLastPara="1" wrap="square" lIns="91425" tIns="91425" rIns="91425" bIns="91425" anchor="t" anchorCtr="0">
            <a:normAutofit/>
          </a:bodyPr>
          <a:lstStyle/>
          <a:p>
            <a:pPr marL="0" lvl="0" indent="0" algn="ctr" rtl="0">
              <a:lnSpc>
                <a:spcPct val="150000"/>
              </a:lnSpc>
              <a:spcBef>
                <a:spcPts val="0"/>
              </a:spcBef>
              <a:spcAft>
                <a:spcPts val="0"/>
              </a:spcAft>
              <a:buNone/>
            </a:pPr>
            <a:r>
              <a:rPr lang="en" sz="1100" b="1">
                <a:solidFill>
                  <a:srgbClr val="000000"/>
                </a:solidFill>
              </a:rPr>
              <a:t>Tableau Prep</a:t>
            </a:r>
            <a:endParaRPr sz="1100" b="1">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Uses conductor to schedule, manage &amp; monitor</a:t>
            </a:r>
            <a:endParaRPr sz="900">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User friendly UI</a:t>
            </a:r>
            <a:endParaRPr sz="900">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Good for simple ETL pipeline</a:t>
            </a:r>
            <a:endParaRPr sz="900">
              <a:solidFill>
                <a:srgbClr val="000000"/>
              </a:solidFill>
            </a:endParaRPr>
          </a:p>
        </p:txBody>
      </p:sp>
      <p:sp>
        <p:nvSpPr>
          <p:cNvPr id="402" name="Google Shape;402;p24"/>
          <p:cNvSpPr txBox="1">
            <a:spLocks noGrp="1"/>
          </p:cNvSpPr>
          <p:nvPr>
            <p:ph type="body" idx="1"/>
          </p:nvPr>
        </p:nvSpPr>
        <p:spPr>
          <a:xfrm>
            <a:off x="6178500" y="1990050"/>
            <a:ext cx="2155800" cy="2541600"/>
          </a:xfrm>
          <a:prstGeom prst="rect">
            <a:avLst/>
          </a:prstGeom>
        </p:spPr>
        <p:txBody>
          <a:bodyPr spcFirstLastPara="1" wrap="square" lIns="91425" tIns="91425" rIns="91425" bIns="91425" anchor="t" anchorCtr="0">
            <a:normAutofit/>
          </a:bodyPr>
          <a:lstStyle/>
          <a:p>
            <a:pPr marL="0" lvl="0" indent="0" algn="ctr" rtl="0">
              <a:lnSpc>
                <a:spcPct val="150000"/>
              </a:lnSpc>
              <a:spcBef>
                <a:spcPts val="0"/>
              </a:spcBef>
              <a:spcAft>
                <a:spcPts val="0"/>
              </a:spcAft>
              <a:buNone/>
            </a:pPr>
            <a:r>
              <a:rPr lang="en" sz="1100" b="1">
                <a:solidFill>
                  <a:srgbClr val="000000"/>
                </a:solidFill>
              </a:rPr>
              <a:t>Talend Open Studio</a:t>
            </a:r>
            <a:endParaRPr sz="1100" b="1">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Used for basic ETL tasks</a:t>
            </a:r>
            <a:endParaRPr sz="900">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Ability to convert transformations to JAVA code</a:t>
            </a:r>
            <a:endParaRPr sz="900">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Only used for minor transformations (cleaning) tasks</a:t>
            </a:r>
            <a:endParaRPr sz="900">
              <a:solidFill>
                <a:srgbClr val="000000"/>
              </a:solidFill>
            </a:endParaRPr>
          </a:p>
          <a:p>
            <a:pPr marL="0" lvl="0" indent="0" algn="l" rtl="0">
              <a:lnSpc>
                <a:spcPct val="150000"/>
              </a:lnSpc>
              <a:spcBef>
                <a:spcPts val="0"/>
              </a:spcBef>
              <a:spcAft>
                <a:spcPts val="0"/>
              </a:spcAft>
              <a:buNone/>
            </a:pPr>
            <a:endParaRPr sz="800">
              <a:solidFill>
                <a:srgbClr val="000000"/>
              </a:solidFill>
            </a:endParaRPr>
          </a:p>
          <a:p>
            <a:pPr marL="0" lvl="0" indent="0" algn="l" rtl="0">
              <a:lnSpc>
                <a:spcPct val="150000"/>
              </a:lnSpc>
              <a:spcBef>
                <a:spcPts val="0"/>
              </a:spcBef>
              <a:spcAft>
                <a:spcPts val="1200"/>
              </a:spcAft>
              <a:buNone/>
            </a:pPr>
            <a:endParaRPr/>
          </a:p>
        </p:txBody>
      </p:sp>
      <p:cxnSp>
        <p:nvCxnSpPr>
          <p:cNvPr id="403" name="Google Shape;403;p24"/>
          <p:cNvCxnSpPr/>
          <p:nvPr/>
        </p:nvCxnSpPr>
        <p:spPr>
          <a:xfrm>
            <a:off x="3228150" y="2499300"/>
            <a:ext cx="0" cy="1523100"/>
          </a:xfrm>
          <a:prstGeom prst="straightConnector1">
            <a:avLst/>
          </a:prstGeom>
          <a:noFill/>
          <a:ln w="9525" cap="flat" cmpd="sng">
            <a:solidFill>
              <a:schemeClr val="dk2"/>
            </a:solidFill>
            <a:prstDash val="solid"/>
            <a:round/>
            <a:headEnd type="none" w="med" len="med"/>
            <a:tailEnd type="none" w="med" len="med"/>
          </a:ln>
        </p:spPr>
      </p:cxnSp>
      <p:cxnSp>
        <p:nvCxnSpPr>
          <p:cNvPr id="404" name="Google Shape;404;p24"/>
          <p:cNvCxnSpPr/>
          <p:nvPr/>
        </p:nvCxnSpPr>
        <p:spPr>
          <a:xfrm>
            <a:off x="5915850" y="2499300"/>
            <a:ext cx="0" cy="1523100"/>
          </a:xfrm>
          <a:prstGeom prst="straightConnector1">
            <a:avLst/>
          </a:prstGeom>
          <a:noFill/>
          <a:ln w="9525" cap="flat" cmpd="sng">
            <a:solidFill>
              <a:schemeClr val="dk2"/>
            </a:solidFill>
            <a:prstDash val="solid"/>
            <a:round/>
            <a:headEnd type="none" w="med" len="med"/>
            <a:tailEnd type="none" w="med" len="med"/>
          </a:ln>
        </p:spPr>
      </p:cxnSp>
      <p:sp>
        <p:nvSpPr>
          <p:cNvPr id="405" name="Google Shape;405;p24"/>
          <p:cNvSpPr txBox="1"/>
          <p:nvPr/>
        </p:nvSpPr>
        <p:spPr>
          <a:xfrm>
            <a:off x="3817575" y="1454275"/>
            <a:ext cx="1536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Nunito"/>
                <a:ea typeface="Nunito"/>
                <a:cs typeface="Nunito"/>
                <a:sym typeface="Nunito"/>
              </a:rPr>
              <a:t>(Software based)</a:t>
            </a:r>
            <a:endParaRPr sz="1200" b="1">
              <a:latin typeface="Nunito"/>
              <a:ea typeface="Nunito"/>
              <a:cs typeface="Nunito"/>
              <a:sym typeface="Nunito"/>
            </a:endParaRPr>
          </a:p>
        </p:txBody>
      </p:sp>
      <p:pic>
        <p:nvPicPr>
          <p:cNvPr id="406" name="Google Shape;406;p24"/>
          <p:cNvPicPr preferRelativeResize="0"/>
          <p:nvPr/>
        </p:nvPicPr>
        <p:blipFill>
          <a:blip r:embed="rId6">
            <a:alphaModFix/>
          </a:blip>
          <a:stretch>
            <a:fillRect/>
          </a:stretch>
        </p:blipFill>
        <p:spPr>
          <a:xfrm>
            <a:off x="1333950" y="4207450"/>
            <a:ext cx="1259850" cy="683475"/>
          </a:xfrm>
          <a:prstGeom prst="rect">
            <a:avLst/>
          </a:prstGeom>
          <a:noFill/>
          <a:ln>
            <a:noFill/>
          </a:ln>
        </p:spPr>
      </p:pic>
      <p:pic>
        <p:nvPicPr>
          <p:cNvPr id="407" name="Google Shape;407;p24"/>
          <p:cNvPicPr preferRelativeResize="0"/>
          <p:nvPr/>
        </p:nvPicPr>
        <p:blipFill>
          <a:blip r:embed="rId7">
            <a:alphaModFix/>
          </a:blip>
          <a:stretch>
            <a:fillRect/>
          </a:stretch>
        </p:blipFill>
        <p:spPr>
          <a:xfrm>
            <a:off x="4243861" y="4126450"/>
            <a:ext cx="683475" cy="683475"/>
          </a:xfrm>
          <a:prstGeom prst="rect">
            <a:avLst/>
          </a:prstGeom>
          <a:noFill/>
          <a:ln>
            <a:noFill/>
          </a:ln>
        </p:spPr>
      </p:pic>
      <p:pic>
        <p:nvPicPr>
          <p:cNvPr id="408" name="Google Shape;408;p24"/>
          <p:cNvPicPr preferRelativeResize="0"/>
          <p:nvPr/>
        </p:nvPicPr>
        <p:blipFill>
          <a:blip r:embed="rId8">
            <a:alphaModFix/>
          </a:blip>
          <a:stretch>
            <a:fillRect/>
          </a:stretch>
        </p:blipFill>
        <p:spPr>
          <a:xfrm>
            <a:off x="7001752" y="4089974"/>
            <a:ext cx="996723" cy="683474"/>
          </a:xfrm>
          <a:prstGeom prst="rect">
            <a:avLst/>
          </a:prstGeom>
          <a:noFill/>
          <a:ln>
            <a:noFill/>
          </a:ln>
        </p:spPr>
      </p:pic>
      <p:pic>
        <p:nvPicPr>
          <p:cNvPr id="11" name="Audio 10">
            <a:hlinkClick r:id="" action="ppaction://media"/>
            <a:extLst>
              <a:ext uri="{FF2B5EF4-FFF2-40B4-BE49-F238E27FC236}">
                <a16:creationId xmlns:a16="http://schemas.microsoft.com/office/drawing/2014/main" id="{09EC3D98-0123-4E17-AF7A-8ADB36AA4FC8}"/>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04238" y="4503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8612"/>
    </mc:Choice>
    <mc:Fallback xmlns="">
      <p:transition spd="slow" advTm="38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00"/>
                                        </p:tgtEl>
                                        <p:attrNameLst>
                                          <p:attrName>style.visibility</p:attrName>
                                        </p:attrNameLst>
                                      </p:cBhvr>
                                      <p:to>
                                        <p:strVal val="visible"/>
                                      </p:to>
                                    </p:set>
                                    <p:animEffect transition="in" filter="fade">
                                      <p:cBhvr>
                                        <p:cTn id="11" dur="1000"/>
                                        <p:tgtEl>
                                          <p:spTgt spid="400"/>
                                        </p:tgtEl>
                                      </p:cBhvr>
                                    </p:animEffect>
                                  </p:childTnLst>
                                </p:cTn>
                              </p:par>
                              <p:par>
                                <p:cTn id="12" presetID="10" presetClass="entr" presetSubtype="0" fill="hold" nodeType="withEffect">
                                  <p:stCondLst>
                                    <p:cond delay="0"/>
                                  </p:stCondLst>
                                  <p:childTnLst>
                                    <p:set>
                                      <p:cBhvr>
                                        <p:cTn id="13" dur="1" fill="hold">
                                          <p:stCondLst>
                                            <p:cond delay="0"/>
                                          </p:stCondLst>
                                        </p:cTn>
                                        <p:tgtEl>
                                          <p:spTgt spid="401"/>
                                        </p:tgtEl>
                                        <p:attrNameLst>
                                          <p:attrName>style.visibility</p:attrName>
                                        </p:attrNameLst>
                                      </p:cBhvr>
                                      <p:to>
                                        <p:strVal val="visible"/>
                                      </p:to>
                                    </p:set>
                                    <p:animEffect transition="in" filter="fade">
                                      <p:cBhvr>
                                        <p:cTn id="14" dur="1000"/>
                                        <p:tgtEl>
                                          <p:spTgt spid="401"/>
                                        </p:tgtEl>
                                      </p:cBhvr>
                                    </p:animEffect>
                                  </p:childTnLst>
                                </p:cTn>
                              </p:par>
                              <p:par>
                                <p:cTn id="15" presetID="10" presetClass="entr" presetSubtype="0" fill="hold" nodeType="withEffect">
                                  <p:stCondLst>
                                    <p:cond delay="0"/>
                                  </p:stCondLst>
                                  <p:childTnLst>
                                    <p:set>
                                      <p:cBhvr>
                                        <p:cTn id="16" dur="1" fill="hold">
                                          <p:stCondLst>
                                            <p:cond delay="0"/>
                                          </p:stCondLst>
                                        </p:cTn>
                                        <p:tgtEl>
                                          <p:spTgt spid="402"/>
                                        </p:tgtEl>
                                        <p:attrNameLst>
                                          <p:attrName>style.visibility</p:attrName>
                                        </p:attrNameLst>
                                      </p:cBhvr>
                                      <p:to>
                                        <p:strVal val="visible"/>
                                      </p:to>
                                    </p:set>
                                    <p:animEffect transition="in" filter="fade">
                                      <p:cBhvr>
                                        <p:cTn id="17" dur="1000"/>
                                        <p:tgtEl>
                                          <p:spTgt spid="402"/>
                                        </p:tgtEl>
                                      </p:cBhvr>
                                    </p:animEffect>
                                  </p:childTnLst>
                                </p:cTn>
                              </p:par>
                              <p:par>
                                <p:cTn id="18" presetID="10" presetClass="entr" presetSubtype="0" fill="hold" nodeType="withEffect">
                                  <p:stCondLst>
                                    <p:cond delay="0"/>
                                  </p:stCondLst>
                                  <p:childTnLst>
                                    <p:set>
                                      <p:cBhvr>
                                        <p:cTn id="19" dur="1" fill="hold">
                                          <p:stCondLst>
                                            <p:cond delay="0"/>
                                          </p:stCondLst>
                                        </p:cTn>
                                        <p:tgtEl>
                                          <p:spTgt spid="403"/>
                                        </p:tgtEl>
                                        <p:attrNameLst>
                                          <p:attrName>style.visibility</p:attrName>
                                        </p:attrNameLst>
                                      </p:cBhvr>
                                      <p:to>
                                        <p:strVal val="visible"/>
                                      </p:to>
                                    </p:set>
                                    <p:animEffect transition="in" filter="fade">
                                      <p:cBhvr>
                                        <p:cTn id="20" dur="1000"/>
                                        <p:tgtEl>
                                          <p:spTgt spid="403"/>
                                        </p:tgtEl>
                                      </p:cBhvr>
                                    </p:animEffect>
                                  </p:childTnLst>
                                </p:cTn>
                              </p:par>
                              <p:par>
                                <p:cTn id="21" presetID="10" presetClass="entr" presetSubtype="0" fill="hold" nodeType="withEffect">
                                  <p:stCondLst>
                                    <p:cond delay="0"/>
                                  </p:stCondLst>
                                  <p:childTnLst>
                                    <p:set>
                                      <p:cBhvr>
                                        <p:cTn id="22" dur="1" fill="hold">
                                          <p:stCondLst>
                                            <p:cond delay="0"/>
                                          </p:stCondLst>
                                        </p:cTn>
                                        <p:tgtEl>
                                          <p:spTgt spid="404"/>
                                        </p:tgtEl>
                                        <p:attrNameLst>
                                          <p:attrName>style.visibility</p:attrName>
                                        </p:attrNameLst>
                                      </p:cBhvr>
                                      <p:to>
                                        <p:strVal val="visible"/>
                                      </p:to>
                                    </p:set>
                                    <p:animEffect transition="in" filter="fade">
                                      <p:cBhvr>
                                        <p:cTn id="23" dur="1000"/>
                                        <p:tgtEl>
                                          <p:spTgt spid="40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2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Comparison of ETL tools</a:t>
            </a:r>
            <a:endParaRPr/>
          </a:p>
        </p:txBody>
      </p:sp>
      <p:sp>
        <p:nvSpPr>
          <p:cNvPr id="414" name="Google Shape;414;p25"/>
          <p:cNvSpPr txBox="1">
            <a:spLocks noGrp="1"/>
          </p:cNvSpPr>
          <p:nvPr>
            <p:ph type="body" idx="1"/>
          </p:nvPr>
        </p:nvSpPr>
        <p:spPr>
          <a:xfrm>
            <a:off x="836900" y="1990050"/>
            <a:ext cx="2155800" cy="2541600"/>
          </a:xfrm>
          <a:prstGeom prst="rect">
            <a:avLst/>
          </a:prstGeom>
        </p:spPr>
        <p:txBody>
          <a:bodyPr spcFirstLastPara="1" wrap="square" lIns="91425" tIns="91425" rIns="91425" bIns="91425" anchor="t" anchorCtr="0">
            <a:normAutofit/>
          </a:bodyPr>
          <a:lstStyle/>
          <a:p>
            <a:pPr marL="0" lvl="0" indent="0" algn="ctr" rtl="0">
              <a:lnSpc>
                <a:spcPct val="150000"/>
              </a:lnSpc>
              <a:spcBef>
                <a:spcPts val="0"/>
              </a:spcBef>
              <a:spcAft>
                <a:spcPts val="0"/>
              </a:spcAft>
              <a:buNone/>
            </a:pPr>
            <a:r>
              <a:rPr lang="en" sz="1100" b="1">
                <a:solidFill>
                  <a:srgbClr val="000000"/>
                </a:solidFill>
              </a:rPr>
              <a:t>Cloud Data Fusion</a:t>
            </a:r>
            <a:endParaRPr sz="1100" b="1">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Serverless code-free ETL</a:t>
            </a:r>
            <a:endParaRPr sz="900">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Pre-configured templates </a:t>
            </a:r>
            <a:endParaRPr sz="900">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Provide real time ETL </a:t>
            </a:r>
            <a:endParaRPr sz="900">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Cannot connect to other cloud services</a:t>
            </a:r>
            <a:endParaRPr sz="900">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Most expensive cloud service</a:t>
            </a:r>
            <a:endParaRPr sz="900">
              <a:solidFill>
                <a:srgbClr val="000000"/>
              </a:solidFill>
            </a:endParaRPr>
          </a:p>
          <a:p>
            <a:pPr marL="0" lvl="0" indent="0" algn="l" rtl="0">
              <a:lnSpc>
                <a:spcPct val="150000"/>
              </a:lnSpc>
              <a:spcBef>
                <a:spcPts val="0"/>
              </a:spcBef>
              <a:spcAft>
                <a:spcPts val="0"/>
              </a:spcAft>
              <a:buNone/>
            </a:pPr>
            <a:endParaRPr sz="800">
              <a:solidFill>
                <a:srgbClr val="000000"/>
              </a:solidFill>
            </a:endParaRPr>
          </a:p>
        </p:txBody>
      </p:sp>
      <p:sp>
        <p:nvSpPr>
          <p:cNvPr id="415" name="Google Shape;415;p25"/>
          <p:cNvSpPr txBox="1">
            <a:spLocks noGrp="1"/>
          </p:cNvSpPr>
          <p:nvPr>
            <p:ph type="body" idx="1"/>
          </p:nvPr>
        </p:nvSpPr>
        <p:spPr>
          <a:xfrm>
            <a:off x="3494100" y="1990050"/>
            <a:ext cx="2155800" cy="2541600"/>
          </a:xfrm>
          <a:prstGeom prst="rect">
            <a:avLst/>
          </a:prstGeom>
        </p:spPr>
        <p:txBody>
          <a:bodyPr spcFirstLastPara="1" wrap="square" lIns="91425" tIns="91425" rIns="91425" bIns="91425" anchor="t" anchorCtr="0">
            <a:normAutofit/>
          </a:bodyPr>
          <a:lstStyle/>
          <a:p>
            <a:pPr marL="0" lvl="0" indent="0" algn="ctr" rtl="0">
              <a:lnSpc>
                <a:spcPct val="150000"/>
              </a:lnSpc>
              <a:spcBef>
                <a:spcPts val="0"/>
              </a:spcBef>
              <a:spcAft>
                <a:spcPts val="0"/>
              </a:spcAft>
              <a:buNone/>
            </a:pPr>
            <a:r>
              <a:rPr lang="en" sz="1100" b="1">
                <a:solidFill>
                  <a:srgbClr val="000000"/>
                </a:solidFill>
              </a:rPr>
              <a:t>Azure Data Factory</a:t>
            </a:r>
            <a:endParaRPr sz="1100" b="1">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Orchestrate &amp; migrate data</a:t>
            </a:r>
            <a:endParaRPr sz="900">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Combined with data flow &amp; control flow features</a:t>
            </a:r>
            <a:endParaRPr sz="900">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No real time ETL support</a:t>
            </a:r>
            <a:endParaRPr sz="900">
              <a:solidFill>
                <a:srgbClr val="000000"/>
              </a:solidFill>
            </a:endParaRPr>
          </a:p>
          <a:p>
            <a:pPr marL="457200" lvl="0" indent="-279400" algn="l" rtl="0">
              <a:lnSpc>
                <a:spcPct val="150000"/>
              </a:lnSpc>
              <a:spcBef>
                <a:spcPts val="0"/>
              </a:spcBef>
              <a:spcAft>
                <a:spcPts val="0"/>
              </a:spcAft>
              <a:buClr>
                <a:srgbClr val="000000"/>
              </a:buClr>
              <a:buSzPts val="800"/>
              <a:buFont typeface="Nunito"/>
              <a:buChar char="➔"/>
            </a:pPr>
            <a:r>
              <a:rPr lang="en" sz="900">
                <a:solidFill>
                  <a:srgbClr val="000000"/>
                </a:solidFill>
              </a:rPr>
              <a:t>Can’t connect to other cloud prov</a:t>
            </a:r>
            <a:r>
              <a:rPr lang="en" sz="800">
                <a:solidFill>
                  <a:srgbClr val="000000"/>
                </a:solidFill>
              </a:rPr>
              <a:t>  </a:t>
            </a:r>
            <a:endParaRPr sz="800">
              <a:solidFill>
                <a:srgbClr val="000000"/>
              </a:solidFill>
            </a:endParaRPr>
          </a:p>
        </p:txBody>
      </p:sp>
      <p:sp>
        <p:nvSpPr>
          <p:cNvPr id="416" name="Google Shape;416;p25"/>
          <p:cNvSpPr txBox="1">
            <a:spLocks noGrp="1"/>
          </p:cNvSpPr>
          <p:nvPr>
            <p:ph type="body" idx="1"/>
          </p:nvPr>
        </p:nvSpPr>
        <p:spPr>
          <a:xfrm>
            <a:off x="6178500" y="1990050"/>
            <a:ext cx="2155800" cy="2541600"/>
          </a:xfrm>
          <a:prstGeom prst="rect">
            <a:avLst/>
          </a:prstGeom>
        </p:spPr>
        <p:txBody>
          <a:bodyPr spcFirstLastPara="1" wrap="square" lIns="91425" tIns="91425" rIns="91425" bIns="91425" anchor="t" anchorCtr="0">
            <a:normAutofit/>
          </a:bodyPr>
          <a:lstStyle/>
          <a:p>
            <a:pPr marL="0" lvl="0" indent="0" algn="ctr" rtl="0">
              <a:lnSpc>
                <a:spcPct val="150000"/>
              </a:lnSpc>
              <a:spcBef>
                <a:spcPts val="0"/>
              </a:spcBef>
              <a:spcAft>
                <a:spcPts val="0"/>
              </a:spcAft>
              <a:buNone/>
            </a:pPr>
            <a:r>
              <a:rPr lang="en" sz="1100" b="1">
                <a:solidFill>
                  <a:srgbClr val="000000"/>
                </a:solidFill>
              </a:rPr>
              <a:t>AWS Glue</a:t>
            </a:r>
            <a:endParaRPr sz="1100" b="1">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Visual &amp; code interface</a:t>
            </a:r>
            <a:endParaRPr sz="900">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Supports real time ETL if connected to AWS lambda</a:t>
            </a:r>
            <a:endParaRPr sz="900">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Inbuilt normalization feat</a:t>
            </a:r>
            <a:endParaRPr sz="900">
              <a:solidFill>
                <a:srgbClr val="000000"/>
              </a:solidFill>
            </a:endParaRPr>
          </a:p>
          <a:p>
            <a:pPr marL="457200" lvl="0" indent="-285750" algn="l" rtl="0">
              <a:lnSpc>
                <a:spcPct val="150000"/>
              </a:lnSpc>
              <a:spcBef>
                <a:spcPts val="0"/>
              </a:spcBef>
              <a:spcAft>
                <a:spcPts val="0"/>
              </a:spcAft>
              <a:buClr>
                <a:srgbClr val="000000"/>
              </a:buClr>
              <a:buSzPts val="900"/>
              <a:buFont typeface="Nunito"/>
              <a:buChar char="➔"/>
            </a:pPr>
            <a:r>
              <a:rPr lang="en" sz="900">
                <a:solidFill>
                  <a:srgbClr val="000000"/>
                </a:solidFill>
              </a:rPr>
              <a:t>Least expensive cloud service</a:t>
            </a:r>
            <a:endParaRPr sz="900">
              <a:solidFill>
                <a:srgbClr val="000000"/>
              </a:solidFill>
            </a:endParaRPr>
          </a:p>
          <a:p>
            <a:pPr marL="0" lvl="0" indent="0" algn="l" rtl="0">
              <a:lnSpc>
                <a:spcPct val="150000"/>
              </a:lnSpc>
              <a:spcBef>
                <a:spcPts val="0"/>
              </a:spcBef>
              <a:spcAft>
                <a:spcPts val="1200"/>
              </a:spcAft>
              <a:buNone/>
            </a:pPr>
            <a:endParaRPr sz="800">
              <a:solidFill>
                <a:srgbClr val="000000"/>
              </a:solidFill>
            </a:endParaRPr>
          </a:p>
        </p:txBody>
      </p:sp>
      <p:cxnSp>
        <p:nvCxnSpPr>
          <p:cNvPr id="417" name="Google Shape;417;p25"/>
          <p:cNvCxnSpPr/>
          <p:nvPr/>
        </p:nvCxnSpPr>
        <p:spPr>
          <a:xfrm>
            <a:off x="3228150" y="2499300"/>
            <a:ext cx="0" cy="1523100"/>
          </a:xfrm>
          <a:prstGeom prst="straightConnector1">
            <a:avLst/>
          </a:prstGeom>
          <a:noFill/>
          <a:ln w="9525" cap="flat" cmpd="sng">
            <a:solidFill>
              <a:schemeClr val="dk2"/>
            </a:solidFill>
            <a:prstDash val="solid"/>
            <a:round/>
            <a:headEnd type="none" w="med" len="med"/>
            <a:tailEnd type="none" w="med" len="med"/>
          </a:ln>
        </p:spPr>
      </p:cxnSp>
      <p:cxnSp>
        <p:nvCxnSpPr>
          <p:cNvPr id="418" name="Google Shape;418;p25"/>
          <p:cNvCxnSpPr/>
          <p:nvPr/>
        </p:nvCxnSpPr>
        <p:spPr>
          <a:xfrm>
            <a:off x="5915850" y="2499300"/>
            <a:ext cx="0" cy="1523100"/>
          </a:xfrm>
          <a:prstGeom prst="straightConnector1">
            <a:avLst/>
          </a:prstGeom>
          <a:noFill/>
          <a:ln w="9525" cap="flat" cmpd="sng">
            <a:solidFill>
              <a:schemeClr val="dk2"/>
            </a:solidFill>
            <a:prstDash val="solid"/>
            <a:round/>
            <a:headEnd type="none" w="med" len="med"/>
            <a:tailEnd type="none" w="med" len="med"/>
          </a:ln>
        </p:spPr>
      </p:cxnSp>
      <p:sp>
        <p:nvSpPr>
          <p:cNvPr id="419" name="Google Shape;419;p25"/>
          <p:cNvSpPr txBox="1"/>
          <p:nvPr/>
        </p:nvSpPr>
        <p:spPr>
          <a:xfrm>
            <a:off x="3817588" y="1523150"/>
            <a:ext cx="1536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Nunito"/>
                <a:ea typeface="Nunito"/>
                <a:cs typeface="Nunito"/>
                <a:sym typeface="Nunito"/>
              </a:rPr>
              <a:t>(Cloud based)</a:t>
            </a:r>
            <a:endParaRPr sz="1200" b="1">
              <a:latin typeface="Nunito"/>
              <a:ea typeface="Nunito"/>
              <a:cs typeface="Nunito"/>
              <a:sym typeface="Nunito"/>
            </a:endParaRPr>
          </a:p>
        </p:txBody>
      </p:sp>
      <p:pic>
        <p:nvPicPr>
          <p:cNvPr id="420" name="Google Shape;420;p25"/>
          <p:cNvPicPr preferRelativeResize="0"/>
          <p:nvPr/>
        </p:nvPicPr>
        <p:blipFill>
          <a:blip r:embed="rId6">
            <a:alphaModFix/>
          </a:blip>
          <a:stretch>
            <a:fillRect/>
          </a:stretch>
        </p:blipFill>
        <p:spPr>
          <a:xfrm>
            <a:off x="1415150" y="3963700"/>
            <a:ext cx="999300" cy="999300"/>
          </a:xfrm>
          <a:prstGeom prst="rect">
            <a:avLst/>
          </a:prstGeom>
          <a:noFill/>
          <a:ln>
            <a:noFill/>
          </a:ln>
        </p:spPr>
      </p:pic>
      <p:pic>
        <p:nvPicPr>
          <p:cNvPr id="421" name="Google Shape;421;p25"/>
          <p:cNvPicPr preferRelativeResize="0"/>
          <p:nvPr/>
        </p:nvPicPr>
        <p:blipFill>
          <a:blip r:embed="rId7">
            <a:alphaModFix/>
          </a:blip>
          <a:stretch>
            <a:fillRect/>
          </a:stretch>
        </p:blipFill>
        <p:spPr>
          <a:xfrm>
            <a:off x="4156962" y="4034712"/>
            <a:ext cx="857275" cy="857275"/>
          </a:xfrm>
          <a:prstGeom prst="rect">
            <a:avLst/>
          </a:prstGeom>
          <a:noFill/>
          <a:ln>
            <a:noFill/>
          </a:ln>
        </p:spPr>
      </p:pic>
      <p:pic>
        <p:nvPicPr>
          <p:cNvPr id="422" name="Google Shape;422;p25"/>
          <p:cNvPicPr preferRelativeResize="0"/>
          <p:nvPr/>
        </p:nvPicPr>
        <p:blipFill>
          <a:blip r:embed="rId8">
            <a:alphaModFix/>
          </a:blip>
          <a:stretch>
            <a:fillRect/>
          </a:stretch>
        </p:blipFill>
        <p:spPr>
          <a:xfrm>
            <a:off x="6827755" y="4034692"/>
            <a:ext cx="857275" cy="857275"/>
          </a:xfrm>
          <a:prstGeom prst="rect">
            <a:avLst/>
          </a:prstGeom>
          <a:noFill/>
          <a:ln>
            <a:noFill/>
          </a:ln>
        </p:spPr>
      </p:pic>
      <p:pic>
        <p:nvPicPr>
          <p:cNvPr id="6" name="Audio 5">
            <a:hlinkClick r:id="" action="ppaction://media"/>
            <a:extLst>
              <a:ext uri="{FF2B5EF4-FFF2-40B4-BE49-F238E27FC236}">
                <a16:creationId xmlns:a16="http://schemas.microsoft.com/office/drawing/2014/main" id="{6282AA69-2CF5-43A6-B32E-9558F8FB6016}"/>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04238" y="4503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2397"/>
    </mc:Choice>
    <mc:Fallback xmlns="">
      <p:transition spd="slow" advTm="42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14"/>
                                        </p:tgtEl>
                                        <p:attrNameLst>
                                          <p:attrName>style.visibility</p:attrName>
                                        </p:attrNameLst>
                                      </p:cBhvr>
                                      <p:to>
                                        <p:strVal val="visible"/>
                                      </p:to>
                                    </p:set>
                                    <p:animEffect transition="in" filter="fade">
                                      <p:cBhvr>
                                        <p:cTn id="11" dur="1000"/>
                                        <p:tgtEl>
                                          <p:spTgt spid="414"/>
                                        </p:tgtEl>
                                      </p:cBhvr>
                                    </p:animEffect>
                                  </p:childTnLst>
                                </p:cTn>
                              </p:par>
                              <p:par>
                                <p:cTn id="12" presetID="10" presetClass="entr" presetSubtype="0" fill="hold" nodeType="withEffect">
                                  <p:stCondLst>
                                    <p:cond delay="0"/>
                                  </p:stCondLst>
                                  <p:childTnLst>
                                    <p:set>
                                      <p:cBhvr>
                                        <p:cTn id="13" dur="1" fill="hold">
                                          <p:stCondLst>
                                            <p:cond delay="0"/>
                                          </p:stCondLst>
                                        </p:cTn>
                                        <p:tgtEl>
                                          <p:spTgt spid="415"/>
                                        </p:tgtEl>
                                        <p:attrNameLst>
                                          <p:attrName>style.visibility</p:attrName>
                                        </p:attrNameLst>
                                      </p:cBhvr>
                                      <p:to>
                                        <p:strVal val="visible"/>
                                      </p:to>
                                    </p:set>
                                    <p:animEffect transition="in" filter="fade">
                                      <p:cBhvr>
                                        <p:cTn id="14" dur="1000"/>
                                        <p:tgtEl>
                                          <p:spTgt spid="415"/>
                                        </p:tgtEl>
                                      </p:cBhvr>
                                    </p:animEffect>
                                  </p:childTnLst>
                                </p:cTn>
                              </p:par>
                              <p:par>
                                <p:cTn id="15" presetID="10" presetClass="entr" presetSubtype="0" fill="hold" nodeType="withEffect">
                                  <p:stCondLst>
                                    <p:cond delay="0"/>
                                  </p:stCondLst>
                                  <p:childTnLst>
                                    <p:set>
                                      <p:cBhvr>
                                        <p:cTn id="16" dur="1" fill="hold">
                                          <p:stCondLst>
                                            <p:cond delay="0"/>
                                          </p:stCondLst>
                                        </p:cTn>
                                        <p:tgtEl>
                                          <p:spTgt spid="416"/>
                                        </p:tgtEl>
                                        <p:attrNameLst>
                                          <p:attrName>style.visibility</p:attrName>
                                        </p:attrNameLst>
                                      </p:cBhvr>
                                      <p:to>
                                        <p:strVal val="visible"/>
                                      </p:to>
                                    </p:set>
                                    <p:animEffect transition="in" filter="fade">
                                      <p:cBhvr>
                                        <p:cTn id="17" dur="1000"/>
                                        <p:tgtEl>
                                          <p:spTgt spid="416"/>
                                        </p:tgtEl>
                                      </p:cBhvr>
                                    </p:animEffect>
                                  </p:childTnLst>
                                </p:cTn>
                              </p:par>
                              <p:par>
                                <p:cTn id="18" presetID="10" presetClass="entr" presetSubtype="0" fill="hold" nodeType="withEffect">
                                  <p:stCondLst>
                                    <p:cond delay="0"/>
                                  </p:stCondLst>
                                  <p:childTnLst>
                                    <p:set>
                                      <p:cBhvr>
                                        <p:cTn id="19" dur="1" fill="hold">
                                          <p:stCondLst>
                                            <p:cond delay="0"/>
                                          </p:stCondLst>
                                        </p:cTn>
                                        <p:tgtEl>
                                          <p:spTgt spid="417"/>
                                        </p:tgtEl>
                                        <p:attrNameLst>
                                          <p:attrName>style.visibility</p:attrName>
                                        </p:attrNameLst>
                                      </p:cBhvr>
                                      <p:to>
                                        <p:strVal val="visible"/>
                                      </p:to>
                                    </p:set>
                                    <p:animEffect transition="in" filter="fade">
                                      <p:cBhvr>
                                        <p:cTn id="20" dur="1000"/>
                                        <p:tgtEl>
                                          <p:spTgt spid="417"/>
                                        </p:tgtEl>
                                      </p:cBhvr>
                                    </p:animEffect>
                                  </p:childTnLst>
                                </p:cTn>
                              </p:par>
                              <p:par>
                                <p:cTn id="21" presetID="10" presetClass="entr" presetSubtype="0" fill="hold" nodeType="withEffect">
                                  <p:stCondLst>
                                    <p:cond delay="0"/>
                                  </p:stCondLst>
                                  <p:childTnLst>
                                    <p:set>
                                      <p:cBhvr>
                                        <p:cTn id="22" dur="1" fill="hold">
                                          <p:stCondLst>
                                            <p:cond delay="0"/>
                                          </p:stCondLst>
                                        </p:cTn>
                                        <p:tgtEl>
                                          <p:spTgt spid="418"/>
                                        </p:tgtEl>
                                        <p:attrNameLst>
                                          <p:attrName>style.visibility</p:attrName>
                                        </p:attrNameLst>
                                      </p:cBhvr>
                                      <p:to>
                                        <p:strVal val="visible"/>
                                      </p:to>
                                    </p:set>
                                    <p:animEffect transition="in" filter="fade">
                                      <p:cBhvr>
                                        <p:cTn id="23" dur="1000"/>
                                        <p:tgtEl>
                                          <p:spTgt spid="41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6"/>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The project in detail</a:t>
            </a:r>
            <a:endParaRPr/>
          </a:p>
        </p:txBody>
      </p:sp>
      <p:pic>
        <p:nvPicPr>
          <p:cNvPr id="4" name="Audio 3">
            <a:hlinkClick r:id="" action="ppaction://media"/>
            <a:extLst>
              <a:ext uri="{FF2B5EF4-FFF2-40B4-BE49-F238E27FC236}">
                <a16:creationId xmlns:a16="http://schemas.microsoft.com/office/drawing/2014/main" id="{492FFC75-8E17-4E4E-AF4F-BADA9C16DA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89"/>
    </mc:Choice>
    <mc:Fallback>
      <p:transition spd="slow" advTm="5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(Exploration &amp; Analysis)</a:t>
            </a:r>
            <a:endParaRPr/>
          </a:p>
        </p:txBody>
      </p:sp>
      <p:pic>
        <p:nvPicPr>
          <p:cNvPr id="433" name="Google Shape;433;p27"/>
          <p:cNvPicPr preferRelativeResize="0"/>
          <p:nvPr/>
        </p:nvPicPr>
        <p:blipFill>
          <a:blip r:embed="rId6">
            <a:alphaModFix/>
          </a:blip>
          <a:stretch>
            <a:fillRect/>
          </a:stretch>
        </p:blipFill>
        <p:spPr>
          <a:xfrm>
            <a:off x="5065195" y="1597875"/>
            <a:ext cx="4078805" cy="2972699"/>
          </a:xfrm>
          <a:prstGeom prst="rect">
            <a:avLst/>
          </a:prstGeom>
          <a:noFill/>
          <a:ln>
            <a:noFill/>
          </a:ln>
        </p:spPr>
      </p:pic>
      <p:sp>
        <p:nvSpPr>
          <p:cNvPr id="434" name="Google Shape;434;p27"/>
          <p:cNvSpPr txBox="1">
            <a:spLocks noGrp="1"/>
          </p:cNvSpPr>
          <p:nvPr>
            <p:ph type="body" idx="1"/>
          </p:nvPr>
        </p:nvSpPr>
        <p:spPr>
          <a:xfrm>
            <a:off x="609150" y="1597875"/>
            <a:ext cx="4518300" cy="3162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900" b="1" i="1"/>
              <a:t>Data Exploration</a:t>
            </a:r>
            <a:r>
              <a:rPr lang="en" sz="900" b="1"/>
              <a:t> :</a:t>
            </a:r>
            <a:endParaRPr sz="900" b="1"/>
          </a:p>
          <a:p>
            <a:pPr marL="457200" lvl="0" indent="-285750" algn="l" rtl="0">
              <a:spcBef>
                <a:spcPts val="1200"/>
              </a:spcBef>
              <a:spcAft>
                <a:spcPts val="0"/>
              </a:spcAft>
              <a:buSzPts val="900"/>
              <a:buChar char="-"/>
            </a:pPr>
            <a:r>
              <a:rPr lang="en" sz="900"/>
              <a:t>3152 x 59 dataset</a:t>
            </a:r>
            <a:endParaRPr sz="900"/>
          </a:p>
          <a:p>
            <a:pPr marL="457200" lvl="0" indent="-285750" algn="l" rtl="0">
              <a:spcBef>
                <a:spcPts val="0"/>
              </a:spcBef>
              <a:spcAft>
                <a:spcPts val="0"/>
              </a:spcAft>
              <a:buSzPts val="900"/>
              <a:buChar char="-"/>
            </a:pPr>
            <a:r>
              <a:rPr lang="en" sz="900"/>
              <a:t>Most columns null values, except primary columns</a:t>
            </a:r>
            <a:endParaRPr sz="900"/>
          </a:p>
          <a:p>
            <a:pPr marL="457200" lvl="0" indent="-285750" algn="l" rtl="0">
              <a:spcBef>
                <a:spcPts val="0"/>
              </a:spcBef>
              <a:spcAft>
                <a:spcPts val="0"/>
              </a:spcAft>
              <a:buSzPts val="900"/>
              <a:buChar char="-"/>
            </a:pPr>
            <a:r>
              <a:rPr lang="en" sz="900"/>
              <a:t>lat, long, lat/long precision_m, elevation_m, unit_age (min &amp; max) and depth (min &amp; max) - type float</a:t>
            </a:r>
            <a:endParaRPr sz="900"/>
          </a:p>
          <a:p>
            <a:pPr marL="457200" lvl="0" indent="-285750" algn="l" rtl="0">
              <a:spcBef>
                <a:spcPts val="0"/>
              </a:spcBef>
              <a:spcAft>
                <a:spcPts val="0"/>
              </a:spcAft>
              <a:buSzPts val="900"/>
              <a:buChar char="-"/>
            </a:pPr>
            <a:r>
              <a:rPr lang="en" sz="900"/>
              <a:t>Rest are type character</a:t>
            </a:r>
            <a:endParaRPr sz="900"/>
          </a:p>
          <a:p>
            <a:pPr marL="0" lvl="0" indent="0" algn="l" rtl="0">
              <a:lnSpc>
                <a:spcPct val="95000"/>
              </a:lnSpc>
              <a:spcBef>
                <a:spcPts val="1200"/>
              </a:spcBef>
              <a:spcAft>
                <a:spcPts val="0"/>
              </a:spcAft>
              <a:buNone/>
            </a:pPr>
            <a:r>
              <a:rPr lang="en" sz="920" b="1" i="1"/>
              <a:t>Data Cleaning</a:t>
            </a:r>
            <a:r>
              <a:rPr lang="en" sz="920" b="1"/>
              <a:t> :</a:t>
            </a:r>
            <a:endParaRPr sz="920" b="1"/>
          </a:p>
          <a:p>
            <a:pPr marL="457200" lvl="0" indent="-287020" algn="l" rtl="0">
              <a:lnSpc>
                <a:spcPct val="95000"/>
              </a:lnSpc>
              <a:spcBef>
                <a:spcPts val="1200"/>
              </a:spcBef>
              <a:spcAft>
                <a:spcPts val="0"/>
              </a:spcAft>
              <a:buSzPts val="920"/>
              <a:buChar char="-"/>
            </a:pPr>
            <a:r>
              <a:rPr lang="en" sz="920"/>
              <a:t>Removal of duplicate entries or duplicate rows, via character match</a:t>
            </a:r>
            <a:endParaRPr sz="920"/>
          </a:p>
          <a:p>
            <a:pPr marL="457200" lvl="0" indent="-287020" algn="l" rtl="0">
              <a:lnSpc>
                <a:spcPct val="95000"/>
              </a:lnSpc>
              <a:spcBef>
                <a:spcPts val="0"/>
              </a:spcBef>
              <a:spcAft>
                <a:spcPts val="0"/>
              </a:spcAft>
              <a:buSzPts val="920"/>
              <a:buChar char="-"/>
            </a:pPr>
            <a:r>
              <a:rPr lang="en" sz="920"/>
              <a:t>Pair of DuplicateID &amp; DuplicateSurvivor columns, use Duplicate survivor to get the ID’s and replace values accordingly</a:t>
            </a:r>
            <a:endParaRPr sz="920"/>
          </a:p>
          <a:p>
            <a:pPr marL="0" lvl="0" indent="0" algn="l" rtl="0">
              <a:spcBef>
                <a:spcPts val="1200"/>
              </a:spcBef>
              <a:spcAft>
                <a:spcPts val="0"/>
              </a:spcAft>
              <a:buNone/>
            </a:pPr>
            <a:r>
              <a:rPr lang="en" sz="900" b="1" i="1"/>
              <a:t>Data Description</a:t>
            </a:r>
            <a:r>
              <a:rPr lang="en" sz="900" b="1"/>
              <a:t> :</a:t>
            </a:r>
            <a:endParaRPr sz="900" b="1"/>
          </a:p>
          <a:p>
            <a:pPr marL="457200" lvl="0" indent="-285750" algn="l" rtl="0">
              <a:spcBef>
                <a:spcPts val="1200"/>
              </a:spcBef>
              <a:spcAft>
                <a:spcPts val="0"/>
              </a:spcAft>
              <a:buSzPts val="900"/>
              <a:buChar char="-"/>
            </a:pPr>
            <a:r>
              <a:rPr lang="en" sz="900"/>
              <a:t>ER diagram generated based on client’s requirement schema</a:t>
            </a:r>
            <a:endParaRPr sz="900"/>
          </a:p>
          <a:p>
            <a:pPr marL="0" lvl="0" indent="0" algn="l" rtl="0">
              <a:lnSpc>
                <a:spcPct val="95000"/>
              </a:lnSpc>
              <a:spcBef>
                <a:spcPts val="1200"/>
              </a:spcBef>
              <a:spcAft>
                <a:spcPts val="1200"/>
              </a:spcAft>
              <a:buNone/>
            </a:pPr>
            <a:endParaRPr sz="920"/>
          </a:p>
        </p:txBody>
      </p:sp>
      <p:sp>
        <p:nvSpPr>
          <p:cNvPr id="435" name="Google Shape;435;p27"/>
          <p:cNvSpPr txBox="1"/>
          <p:nvPr/>
        </p:nvSpPr>
        <p:spPr>
          <a:xfrm>
            <a:off x="2186100" y="4760800"/>
            <a:ext cx="5265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Nunito"/>
                <a:ea typeface="Nunito"/>
                <a:cs typeface="Nunito"/>
                <a:sym typeface="Nunito"/>
              </a:rPr>
              <a:t>(Note - A sample banker dataset was also created (along with its ER schema) to test out the ETL tools features)</a:t>
            </a:r>
            <a:endParaRPr sz="800">
              <a:solidFill>
                <a:schemeClr val="dk2"/>
              </a:solidFill>
              <a:latin typeface="Nunito"/>
              <a:ea typeface="Nunito"/>
              <a:cs typeface="Nunito"/>
              <a:sym typeface="Nunito"/>
            </a:endParaRPr>
          </a:p>
        </p:txBody>
      </p:sp>
      <p:pic>
        <p:nvPicPr>
          <p:cNvPr id="3" name="Audio 2">
            <a:hlinkClick r:id="" action="ppaction://media"/>
            <a:extLst>
              <a:ext uri="{FF2B5EF4-FFF2-40B4-BE49-F238E27FC236}">
                <a16:creationId xmlns:a16="http://schemas.microsoft.com/office/drawing/2014/main" id="{A311F1A2-877B-4C4F-9DEB-577940FF598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5200" y="45847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325"/>
    </mc:Choice>
    <mc:Fallback>
      <p:transition spd="slow" advTm="36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4"/>
                                        </p:tgtEl>
                                        <p:attrNameLst>
                                          <p:attrName>style.visibility</p:attrName>
                                        </p:attrNameLst>
                                      </p:cBhvr>
                                      <p:to>
                                        <p:strVal val="visible"/>
                                      </p:to>
                                    </p:set>
                                    <p:animEffect transition="in" filter="fade">
                                      <p:cBhvr>
                                        <p:cTn id="11" dur="1000"/>
                                        <p:tgtEl>
                                          <p:spTgt spid="43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8"/>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Testing ETL tools</a:t>
            </a:r>
            <a:endParaRPr/>
          </a:p>
        </p:txBody>
      </p:sp>
      <p:pic>
        <p:nvPicPr>
          <p:cNvPr id="3" name="Audio 2">
            <a:hlinkClick r:id="" action="ppaction://media"/>
            <a:extLst>
              <a:ext uri="{FF2B5EF4-FFF2-40B4-BE49-F238E27FC236}">
                <a16:creationId xmlns:a16="http://schemas.microsoft.com/office/drawing/2014/main" id="{B8A2E110-80A7-4FF7-BA18-53615741A8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841"/>
    </mc:Choice>
    <mc:Fallback>
      <p:transition spd="slow" advTm="7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Pentaho </a:t>
            </a:r>
            <a:endParaRPr/>
          </a:p>
        </p:txBody>
      </p:sp>
      <p:pic>
        <p:nvPicPr>
          <p:cNvPr id="446" name="Google Shape;446;p29"/>
          <p:cNvPicPr preferRelativeResize="0"/>
          <p:nvPr/>
        </p:nvPicPr>
        <p:blipFill>
          <a:blip r:embed="rId6">
            <a:alphaModFix/>
          </a:blip>
          <a:stretch>
            <a:fillRect/>
          </a:stretch>
        </p:blipFill>
        <p:spPr>
          <a:xfrm>
            <a:off x="1607437" y="1349250"/>
            <a:ext cx="6423226" cy="3429750"/>
          </a:xfrm>
          <a:prstGeom prst="rect">
            <a:avLst/>
          </a:prstGeom>
          <a:noFill/>
          <a:ln>
            <a:noFill/>
          </a:ln>
        </p:spPr>
      </p:pic>
      <p:pic>
        <p:nvPicPr>
          <p:cNvPr id="2" name="Audio 1">
            <a:hlinkClick r:id="" action="ppaction://media"/>
            <a:extLst>
              <a:ext uri="{FF2B5EF4-FFF2-40B4-BE49-F238E27FC236}">
                <a16:creationId xmlns:a16="http://schemas.microsoft.com/office/drawing/2014/main" id="{A9D212A3-E4A0-4DE1-9F34-84817E3B4C3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5200" y="45847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316"/>
    </mc:Choice>
    <mc:Fallback>
      <p:transition spd="slow" advTm="42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46"/>
                                        </p:tgtEl>
                                        <p:attrNameLst>
                                          <p:attrName>style.visibility</p:attrName>
                                        </p:attrNameLst>
                                      </p:cBhvr>
                                      <p:to>
                                        <p:strVal val="visible"/>
                                      </p:to>
                                    </p:set>
                                    <p:animEffect transition="in" filter="fade">
                                      <p:cBhvr>
                                        <p:cTn id="11" dur="1000"/>
                                        <p:tgtEl>
                                          <p:spTgt spid="44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Test (Pentaho) results &amp; conclusion</a:t>
            </a:r>
            <a:endParaRPr/>
          </a:p>
        </p:txBody>
      </p:sp>
      <p:sp>
        <p:nvSpPr>
          <p:cNvPr id="452" name="Google Shape;452;p30"/>
          <p:cNvSpPr txBox="1">
            <a:spLocks noGrp="1"/>
          </p:cNvSpPr>
          <p:nvPr>
            <p:ph type="body" idx="1"/>
          </p:nvPr>
        </p:nvSpPr>
        <p:spPr>
          <a:xfrm>
            <a:off x="1303800" y="1597875"/>
            <a:ext cx="3334500" cy="32547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b="1"/>
              <a:t>Tests &amp; Results:</a:t>
            </a:r>
            <a:endParaRPr b="1"/>
          </a:p>
          <a:p>
            <a:pPr marL="0" lvl="0" indent="0" algn="l" rtl="0">
              <a:spcBef>
                <a:spcPts val="1200"/>
              </a:spcBef>
              <a:spcAft>
                <a:spcPts val="0"/>
              </a:spcAft>
              <a:buNone/>
            </a:pPr>
            <a:r>
              <a:rPr lang="en"/>
              <a:t>    </a:t>
            </a:r>
            <a:r>
              <a:rPr lang="en" i="1"/>
              <a:t>Data transformation test</a:t>
            </a:r>
            <a:endParaRPr i="1"/>
          </a:p>
          <a:p>
            <a:pPr marL="457200" lvl="0" indent="-292576" algn="l" rtl="0">
              <a:spcBef>
                <a:spcPts val="1200"/>
              </a:spcBef>
              <a:spcAft>
                <a:spcPts val="0"/>
              </a:spcAft>
              <a:buSzPct val="100000"/>
              <a:buChar char="-"/>
            </a:pPr>
            <a:r>
              <a:rPr lang="en"/>
              <a:t>Transformed data matched business rules</a:t>
            </a:r>
            <a:endParaRPr/>
          </a:p>
          <a:p>
            <a:pPr marL="0" lvl="0" indent="0" algn="l" rtl="0">
              <a:spcBef>
                <a:spcPts val="1200"/>
              </a:spcBef>
              <a:spcAft>
                <a:spcPts val="0"/>
              </a:spcAft>
              <a:buNone/>
            </a:pPr>
            <a:r>
              <a:rPr lang="en"/>
              <a:t>    </a:t>
            </a:r>
            <a:r>
              <a:rPr lang="en" i="1"/>
              <a:t>Source-to-target data test</a:t>
            </a:r>
            <a:endParaRPr i="1"/>
          </a:p>
          <a:p>
            <a:pPr marL="457200" lvl="0" indent="-292576" algn="l" rtl="0">
              <a:spcBef>
                <a:spcPts val="1200"/>
              </a:spcBef>
              <a:spcAft>
                <a:spcPts val="0"/>
              </a:spcAft>
              <a:buSzPct val="100000"/>
              <a:buChar char="-"/>
            </a:pPr>
            <a:r>
              <a:rPr lang="en"/>
              <a:t>Data values match original dataset</a:t>
            </a:r>
            <a:endParaRPr/>
          </a:p>
          <a:p>
            <a:pPr marL="0" lvl="0" indent="0" algn="l" rtl="0">
              <a:spcBef>
                <a:spcPts val="1200"/>
              </a:spcBef>
              <a:spcAft>
                <a:spcPts val="0"/>
              </a:spcAft>
              <a:buNone/>
            </a:pPr>
            <a:r>
              <a:rPr lang="en"/>
              <a:t>    </a:t>
            </a:r>
            <a:r>
              <a:rPr lang="en" i="1"/>
              <a:t>Data Check &amp; Constrain test</a:t>
            </a:r>
            <a:endParaRPr i="1"/>
          </a:p>
          <a:p>
            <a:pPr marL="457200" lvl="0" indent="-292576" algn="l" rtl="0">
              <a:spcBef>
                <a:spcPts val="1200"/>
              </a:spcBef>
              <a:spcAft>
                <a:spcPts val="0"/>
              </a:spcAft>
              <a:buSzPct val="100000"/>
              <a:buChar char="-"/>
            </a:pPr>
            <a:r>
              <a:rPr lang="en"/>
              <a:t>Data integrity maintained via Surrogate &amp; Foreign keys, and referential checks passed</a:t>
            </a:r>
            <a:endParaRPr/>
          </a:p>
          <a:p>
            <a:pPr marL="0" lvl="0" indent="0" algn="l" rtl="0">
              <a:spcBef>
                <a:spcPts val="1200"/>
              </a:spcBef>
              <a:spcAft>
                <a:spcPts val="0"/>
              </a:spcAft>
              <a:buNone/>
            </a:pPr>
            <a:r>
              <a:rPr lang="en"/>
              <a:t>    </a:t>
            </a:r>
            <a:r>
              <a:rPr lang="en" i="1"/>
              <a:t>Regression test</a:t>
            </a:r>
            <a:endParaRPr i="1"/>
          </a:p>
          <a:p>
            <a:pPr marL="457200" lvl="0" indent="-292576" algn="l" rtl="0">
              <a:spcBef>
                <a:spcPts val="1200"/>
              </a:spcBef>
              <a:spcAft>
                <a:spcPts val="0"/>
              </a:spcAft>
              <a:buSzPct val="100000"/>
              <a:buChar char="-"/>
            </a:pPr>
            <a:r>
              <a:rPr lang="en"/>
              <a:t>Changes made to subset of flow did not affect entire flow</a:t>
            </a:r>
            <a:endParaRPr/>
          </a:p>
        </p:txBody>
      </p:sp>
      <p:sp>
        <p:nvSpPr>
          <p:cNvPr id="453" name="Google Shape;453;p30"/>
          <p:cNvSpPr txBox="1">
            <a:spLocks noGrp="1"/>
          </p:cNvSpPr>
          <p:nvPr>
            <p:ph type="body" idx="1"/>
          </p:nvPr>
        </p:nvSpPr>
        <p:spPr>
          <a:xfrm>
            <a:off x="5352100" y="1954425"/>
            <a:ext cx="3334500" cy="25416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 sz="1000" b="1"/>
              <a:t>Conclusion:</a:t>
            </a:r>
            <a:endParaRPr sz="1000" b="1"/>
          </a:p>
          <a:p>
            <a:pPr marL="0" lvl="0" indent="0" algn="l" rtl="0">
              <a:lnSpc>
                <a:spcPct val="150000"/>
              </a:lnSpc>
              <a:spcBef>
                <a:spcPts val="1200"/>
              </a:spcBef>
              <a:spcAft>
                <a:spcPts val="0"/>
              </a:spcAft>
              <a:buNone/>
            </a:pPr>
            <a:r>
              <a:rPr lang="en" sz="1000"/>
              <a:t>Lacked in the following departments:</a:t>
            </a:r>
            <a:endParaRPr sz="1000"/>
          </a:p>
          <a:p>
            <a:pPr marL="457200" lvl="0" indent="-292100" algn="l" rtl="0">
              <a:lnSpc>
                <a:spcPct val="150000"/>
              </a:lnSpc>
              <a:spcBef>
                <a:spcPts val="1200"/>
              </a:spcBef>
              <a:spcAft>
                <a:spcPts val="0"/>
              </a:spcAft>
              <a:buSzPts val="1000"/>
              <a:buAutoNum type="arabicPeriod"/>
            </a:pPr>
            <a:r>
              <a:rPr lang="en" sz="1000"/>
              <a:t>Complex flow created </a:t>
            </a:r>
            <a:endParaRPr sz="1000"/>
          </a:p>
          <a:p>
            <a:pPr marL="457200" lvl="0" indent="-292100" algn="l" rtl="0">
              <a:lnSpc>
                <a:spcPct val="150000"/>
              </a:lnSpc>
              <a:spcBef>
                <a:spcPts val="0"/>
              </a:spcBef>
              <a:spcAft>
                <a:spcPts val="0"/>
              </a:spcAft>
              <a:buSzPts val="1000"/>
              <a:buAutoNum type="arabicPeriod"/>
            </a:pPr>
            <a:r>
              <a:rPr lang="en" sz="1000"/>
              <a:t>Performance issues due </a:t>
            </a:r>
            <a:endParaRPr sz="1000"/>
          </a:p>
          <a:p>
            <a:pPr marL="457200" lvl="0" indent="-292100" algn="l" rtl="0">
              <a:lnSpc>
                <a:spcPct val="150000"/>
              </a:lnSpc>
              <a:spcBef>
                <a:spcPts val="0"/>
              </a:spcBef>
              <a:spcAft>
                <a:spcPts val="0"/>
              </a:spcAft>
              <a:buSzPts val="1000"/>
              <a:buAutoNum type="arabicPeriod"/>
            </a:pPr>
            <a:r>
              <a:rPr lang="en" sz="1000"/>
              <a:t>Not user-friendly UI </a:t>
            </a:r>
            <a:endParaRPr sz="1000"/>
          </a:p>
          <a:p>
            <a:pPr marL="457200" lvl="0" indent="-292100" algn="l" rtl="0">
              <a:lnSpc>
                <a:spcPct val="150000"/>
              </a:lnSpc>
              <a:spcBef>
                <a:spcPts val="0"/>
              </a:spcBef>
              <a:spcAft>
                <a:spcPts val="0"/>
              </a:spcAft>
              <a:buSzPts val="1000"/>
              <a:buAutoNum type="arabicPeriod"/>
            </a:pPr>
            <a:r>
              <a:rPr lang="en" sz="1000"/>
              <a:t>Provides custom pricing, making it costlier than Tableau-Prep</a:t>
            </a:r>
            <a:endParaRPr sz="1000"/>
          </a:p>
          <a:p>
            <a:pPr marL="457200" lvl="0" indent="-292100" algn="l" rtl="0">
              <a:lnSpc>
                <a:spcPct val="150000"/>
              </a:lnSpc>
              <a:spcBef>
                <a:spcPts val="0"/>
              </a:spcBef>
              <a:spcAft>
                <a:spcPts val="0"/>
              </a:spcAft>
              <a:buSzPts val="1000"/>
              <a:buAutoNum type="arabicPeriod"/>
            </a:pPr>
            <a:r>
              <a:rPr lang="en" sz="1000"/>
              <a:t>Huge application size (&gt;2GB)</a:t>
            </a:r>
            <a:endParaRPr sz="1000"/>
          </a:p>
          <a:p>
            <a:pPr marL="457200" lvl="0" indent="0" algn="l" rtl="0">
              <a:lnSpc>
                <a:spcPct val="150000"/>
              </a:lnSpc>
              <a:spcBef>
                <a:spcPts val="1200"/>
              </a:spcBef>
              <a:spcAft>
                <a:spcPts val="1200"/>
              </a:spcAft>
              <a:buNone/>
            </a:pPr>
            <a:endParaRPr sz="1000"/>
          </a:p>
        </p:txBody>
      </p:sp>
      <p:pic>
        <p:nvPicPr>
          <p:cNvPr id="454" name="Google Shape;454;p30" descr="Green Check Mark Icon Animation Stock Footage Video (100% Royalty-free)  1052593979 | Shutterstock"/>
          <p:cNvPicPr preferRelativeResize="0"/>
          <p:nvPr/>
        </p:nvPicPr>
        <p:blipFill>
          <a:blip r:embed="rId6">
            <a:alphaModFix/>
          </a:blip>
          <a:stretch>
            <a:fillRect/>
          </a:stretch>
        </p:blipFill>
        <p:spPr>
          <a:xfrm>
            <a:off x="1255250" y="1990050"/>
            <a:ext cx="229625" cy="134450"/>
          </a:xfrm>
          <a:prstGeom prst="rect">
            <a:avLst/>
          </a:prstGeom>
          <a:noFill/>
          <a:ln>
            <a:noFill/>
          </a:ln>
        </p:spPr>
      </p:pic>
      <p:pic>
        <p:nvPicPr>
          <p:cNvPr id="455" name="Google Shape;455;p30" descr="Green Check Mark Icon Animation Stock Footage Video (100% Royalty-free)  1052593979 | Shutterstock"/>
          <p:cNvPicPr preferRelativeResize="0"/>
          <p:nvPr/>
        </p:nvPicPr>
        <p:blipFill>
          <a:blip r:embed="rId6">
            <a:alphaModFix/>
          </a:blip>
          <a:stretch>
            <a:fillRect/>
          </a:stretch>
        </p:blipFill>
        <p:spPr>
          <a:xfrm>
            <a:off x="1255250" y="2590213"/>
            <a:ext cx="229625" cy="134450"/>
          </a:xfrm>
          <a:prstGeom prst="rect">
            <a:avLst/>
          </a:prstGeom>
          <a:noFill/>
          <a:ln>
            <a:noFill/>
          </a:ln>
        </p:spPr>
      </p:pic>
      <p:pic>
        <p:nvPicPr>
          <p:cNvPr id="456" name="Google Shape;456;p30" descr="Green Check Mark Icon Animation Stock Footage Video (100% Royalty-free)  1052593979 | Shutterstock"/>
          <p:cNvPicPr preferRelativeResize="0"/>
          <p:nvPr/>
        </p:nvPicPr>
        <p:blipFill>
          <a:blip r:embed="rId6">
            <a:alphaModFix/>
          </a:blip>
          <a:stretch>
            <a:fillRect/>
          </a:stretch>
        </p:blipFill>
        <p:spPr>
          <a:xfrm>
            <a:off x="1255250" y="3190375"/>
            <a:ext cx="229625" cy="134450"/>
          </a:xfrm>
          <a:prstGeom prst="rect">
            <a:avLst/>
          </a:prstGeom>
          <a:noFill/>
          <a:ln>
            <a:noFill/>
          </a:ln>
        </p:spPr>
      </p:pic>
      <p:pic>
        <p:nvPicPr>
          <p:cNvPr id="457" name="Google Shape;457;p30" descr="Green Check Mark Icon Animation Stock Footage Video (100% Royalty-free)  1052593979 | Shutterstock"/>
          <p:cNvPicPr preferRelativeResize="0"/>
          <p:nvPr/>
        </p:nvPicPr>
        <p:blipFill>
          <a:blip r:embed="rId6">
            <a:alphaModFix/>
          </a:blip>
          <a:stretch>
            <a:fillRect/>
          </a:stretch>
        </p:blipFill>
        <p:spPr>
          <a:xfrm>
            <a:off x="1255250" y="4062225"/>
            <a:ext cx="229625" cy="134450"/>
          </a:xfrm>
          <a:prstGeom prst="rect">
            <a:avLst/>
          </a:prstGeom>
          <a:noFill/>
          <a:ln>
            <a:noFill/>
          </a:ln>
        </p:spPr>
      </p:pic>
      <p:cxnSp>
        <p:nvCxnSpPr>
          <p:cNvPr id="458" name="Google Shape;458;p30"/>
          <p:cNvCxnSpPr/>
          <p:nvPr/>
        </p:nvCxnSpPr>
        <p:spPr>
          <a:xfrm>
            <a:off x="4867950" y="2189050"/>
            <a:ext cx="15300" cy="1737600"/>
          </a:xfrm>
          <a:prstGeom prst="straightConnector1">
            <a:avLst/>
          </a:prstGeom>
          <a:noFill/>
          <a:ln w="9525" cap="flat" cmpd="sng">
            <a:solidFill>
              <a:schemeClr val="dk2"/>
            </a:solidFill>
            <a:prstDash val="solid"/>
            <a:round/>
            <a:headEnd type="none" w="med" len="med"/>
            <a:tailEnd type="none" w="med" len="med"/>
          </a:ln>
        </p:spPr>
      </p:cxnSp>
      <p:pic>
        <p:nvPicPr>
          <p:cNvPr id="3" name="Audio 2">
            <a:hlinkClick r:id="" action="ppaction://media"/>
            <a:extLst>
              <a:ext uri="{FF2B5EF4-FFF2-40B4-BE49-F238E27FC236}">
                <a16:creationId xmlns:a16="http://schemas.microsoft.com/office/drawing/2014/main" id="{51D53515-A11F-4193-86F5-3C51A411EEA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5200" y="4584700"/>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7218"/>
    </mc:Choice>
    <mc:Fallback xmlns="">
      <p:transition spd="slow" advTm="57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52"/>
                                        </p:tgtEl>
                                        <p:attrNameLst>
                                          <p:attrName>style.visibility</p:attrName>
                                        </p:attrNameLst>
                                      </p:cBhvr>
                                      <p:to>
                                        <p:strVal val="visible"/>
                                      </p:to>
                                    </p:set>
                                    <p:animEffect transition="in" filter="fade">
                                      <p:cBhvr>
                                        <p:cTn id="11" dur="1000"/>
                                        <p:tgtEl>
                                          <p:spTgt spid="452"/>
                                        </p:tgtEl>
                                      </p:cBhvr>
                                    </p:animEffect>
                                  </p:childTnLst>
                                </p:cTn>
                              </p:par>
                              <p:par>
                                <p:cTn id="12" presetID="10" presetClass="entr" presetSubtype="0" fill="hold" nodeType="withEffect">
                                  <p:stCondLst>
                                    <p:cond delay="0"/>
                                  </p:stCondLst>
                                  <p:childTnLst>
                                    <p:set>
                                      <p:cBhvr>
                                        <p:cTn id="13" dur="1" fill="hold">
                                          <p:stCondLst>
                                            <p:cond delay="0"/>
                                          </p:stCondLst>
                                        </p:cTn>
                                        <p:tgtEl>
                                          <p:spTgt spid="454"/>
                                        </p:tgtEl>
                                        <p:attrNameLst>
                                          <p:attrName>style.visibility</p:attrName>
                                        </p:attrNameLst>
                                      </p:cBhvr>
                                      <p:to>
                                        <p:strVal val="visible"/>
                                      </p:to>
                                    </p:set>
                                    <p:animEffect transition="in" filter="fade">
                                      <p:cBhvr>
                                        <p:cTn id="14" dur="1000"/>
                                        <p:tgtEl>
                                          <p:spTgt spid="454"/>
                                        </p:tgtEl>
                                      </p:cBhvr>
                                    </p:animEffect>
                                  </p:childTnLst>
                                </p:cTn>
                              </p:par>
                              <p:par>
                                <p:cTn id="15" presetID="10" presetClass="entr" presetSubtype="0" fill="hold" nodeType="withEffect">
                                  <p:stCondLst>
                                    <p:cond delay="0"/>
                                  </p:stCondLst>
                                  <p:childTnLst>
                                    <p:set>
                                      <p:cBhvr>
                                        <p:cTn id="16" dur="1" fill="hold">
                                          <p:stCondLst>
                                            <p:cond delay="0"/>
                                          </p:stCondLst>
                                        </p:cTn>
                                        <p:tgtEl>
                                          <p:spTgt spid="455"/>
                                        </p:tgtEl>
                                        <p:attrNameLst>
                                          <p:attrName>style.visibility</p:attrName>
                                        </p:attrNameLst>
                                      </p:cBhvr>
                                      <p:to>
                                        <p:strVal val="visible"/>
                                      </p:to>
                                    </p:set>
                                    <p:animEffect transition="in" filter="fade">
                                      <p:cBhvr>
                                        <p:cTn id="17" dur="1000"/>
                                        <p:tgtEl>
                                          <p:spTgt spid="455"/>
                                        </p:tgtEl>
                                      </p:cBhvr>
                                    </p:animEffect>
                                  </p:childTnLst>
                                </p:cTn>
                              </p:par>
                              <p:par>
                                <p:cTn id="18" presetID="10" presetClass="entr" presetSubtype="0" fill="hold" nodeType="withEffect">
                                  <p:stCondLst>
                                    <p:cond delay="0"/>
                                  </p:stCondLst>
                                  <p:childTnLst>
                                    <p:set>
                                      <p:cBhvr>
                                        <p:cTn id="19" dur="1" fill="hold">
                                          <p:stCondLst>
                                            <p:cond delay="0"/>
                                          </p:stCondLst>
                                        </p:cTn>
                                        <p:tgtEl>
                                          <p:spTgt spid="456"/>
                                        </p:tgtEl>
                                        <p:attrNameLst>
                                          <p:attrName>style.visibility</p:attrName>
                                        </p:attrNameLst>
                                      </p:cBhvr>
                                      <p:to>
                                        <p:strVal val="visible"/>
                                      </p:to>
                                    </p:set>
                                    <p:animEffect transition="in" filter="fade">
                                      <p:cBhvr>
                                        <p:cTn id="20" dur="1000"/>
                                        <p:tgtEl>
                                          <p:spTgt spid="456"/>
                                        </p:tgtEl>
                                      </p:cBhvr>
                                    </p:animEffect>
                                  </p:childTnLst>
                                </p:cTn>
                              </p:par>
                              <p:par>
                                <p:cTn id="21" presetID="10" presetClass="entr" presetSubtype="0" fill="hold" nodeType="withEffect">
                                  <p:stCondLst>
                                    <p:cond delay="0"/>
                                  </p:stCondLst>
                                  <p:childTnLst>
                                    <p:set>
                                      <p:cBhvr>
                                        <p:cTn id="22" dur="1" fill="hold">
                                          <p:stCondLst>
                                            <p:cond delay="0"/>
                                          </p:stCondLst>
                                        </p:cTn>
                                        <p:tgtEl>
                                          <p:spTgt spid="457"/>
                                        </p:tgtEl>
                                        <p:attrNameLst>
                                          <p:attrName>style.visibility</p:attrName>
                                        </p:attrNameLst>
                                      </p:cBhvr>
                                      <p:to>
                                        <p:strVal val="visible"/>
                                      </p:to>
                                    </p:set>
                                    <p:animEffect transition="in" filter="fade">
                                      <p:cBhvr>
                                        <p:cTn id="23" dur="1000"/>
                                        <p:tgtEl>
                                          <p:spTgt spid="45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53"/>
                                        </p:tgtEl>
                                        <p:attrNameLst>
                                          <p:attrName>style.visibility</p:attrName>
                                        </p:attrNameLst>
                                      </p:cBhvr>
                                      <p:to>
                                        <p:strVal val="visible"/>
                                      </p:to>
                                    </p:set>
                                    <p:animEffect transition="in" filter="fade">
                                      <p:cBhvr>
                                        <p:cTn id="28" dur="1000"/>
                                        <p:tgtEl>
                                          <p:spTgt spid="45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Tableau-Prep</a:t>
            </a:r>
            <a:endParaRPr/>
          </a:p>
        </p:txBody>
      </p:sp>
      <p:pic>
        <p:nvPicPr>
          <p:cNvPr id="464" name="Google Shape;464;p31"/>
          <p:cNvPicPr preferRelativeResize="0"/>
          <p:nvPr/>
        </p:nvPicPr>
        <p:blipFill>
          <a:blip r:embed="rId6">
            <a:alphaModFix/>
          </a:blip>
          <a:stretch>
            <a:fillRect/>
          </a:stretch>
        </p:blipFill>
        <p:spPr>
          <a:xfrm>
            <a:off x="152400" y="1750275"/>
            <a:ext cx="8839204" cy="2654351"/>
          </a:xfrm>
          <a:prstGeom prst="rect">
            <a:avLst/>
          </a:prstGeom>
          <a:noFill/>
          <a:ln>
            <a:noFill/>
          </a:ln>
        </p:spPr>
      </p:pic>
      <p:pic>
        <p:nvPicPr>
          <p:cNvPr id="5" name="Audio 4">
            <a:hlinkClick r:id="" action="ppaction://media"/>
            <a:extLst>
              <a:ext uri="{FF2B5EF4-FFF2-40B4-BE49-F238E27FC236}">
                <a16:creationId xmlns:a16="http://schemas.microsoft.com/office/drawing/2014/main" id="{3B66285A-4192-4BBA-8DD6-400DE5B6FE0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4503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9338"/>
    </mc:Choice>
    <mc:Fallback xmlns="">
      <p:transition spd="slow" advTm="109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64"/>
                                        </p:tgtEl>
                                        <p:attrNameLst>
                                          <p:attrName>style.visibility</p:attrName>
                                        </p:attrNameLst>
                                      </p:cBhvr>
                                      <p:to>
                                        <p:strVal val="visible"/>
                                      </p:to>
                                    </p:set>
                                    <p:animEffect transition="in" filter="fade">
                                      <p:cBhvr>
                                        <p:cTn id="11" dur="1000"/>
                                        <p:tgtEl>
                                          <p:spTgt spid="46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14"/>
          <p:cNvPicPr preferRelativeResize="0"/>
          <p:nvPr/>
        </p:nvPicPr>
        <p:blipFill>
          <a:blip r:embed="rId5">
            <a:alphaModFix/>
          </a:blip>
          <a:stretch>
            <a:fillRect/>
          </a:stretch>
        </p:blipFill>
        <p:spPr>
          <a:xfrm>
            <a:off x="1875013" y="1601125"/>
            <a:ext cx="1942351" cy="2003503"/>
          </a:xfrm>
          <a:prstGeom prst="rect">
            <a:avLst/>
          </a:prstGeom>
          <a:noFill/>
          <a:ln>
            <a:noFill/>
          </a:ln>
        </p:spPr>
      </p:pic>
      <p:cxnSp>
        <p:nvCxnSpPr>
          <p:cNvPr id="286" name="Google Shape;286;p14"/>
          <p:cNvCxnSpPr/>
          <p:nvPr/>
        </p:nvCxnSpPr>
        <p:spPr>
          <a:xfrm>
            <a:off x="4481686" y="1523988"/>
            <a:ext cx="14400" cy="2095500"/>
          </a:xfrm>
          <a:prstGeom prst="straightConnector1">
            <a:avLst/>
          </a:prstGeom>
          <a:noFill/>
          <a:ln w="9525" cap="flat" cmpd="sng">
            <a:solidFill>
              <a:schemeClr val="dk2"/>
            </a:solidFill>
            <a:prstDash val="solid"/>
            <a:round/>
            <a:headEnd type="none" w="med" len="med"/>
            <a:tailEnd type="none" w="med" len="med"/>
          </a:ln>
        </p:spPr>
      </p:cxnSp>
      <p:pic>
        <p:nvPicPr>
          <p:cNvPr id="287" name="Google Shape;287;p14"/>
          <p:cNvPicPr preferRelativeResize="0"/>
          <p:nvPr/>
        </p:nvPicPr>
        <p:blipFill>
          <a:blip r:embed="rId6">
            <a:alphaModFix/>
          </a:blip>
          <a:stretch>
            <a:fillRect/>
          </a:stretch>
        </p:blipFill>
        <p:spPr>
          <a:xfrm>
            <a:off x="5232988" y="1621241"/>
            <a:ext cx="2035989" cy="1963275"/>
          </a:xfrm>
          <a:prstGeom prst="rect">
            <a:avLst/>
          </a:prstGeom>
          <a:noFill/>
          <a:ln>
            <a:noFill/>
          </a:ln>
        </p:spPr>
      </p:pic>
      <p:sp>
        <p:nvSpPr>
          <p:cNvPr id="288" name="Google Shape;288;p14"/>
          <p:cNvSpPr/>
          <p:nvPr/>
        </p:nvSpPr>
        <p:spPr>
          <a:xfrm>
            <a:off x="1426950" y="967425"/>
            <a:ext cx="6393000" cy="3402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Audio 8">
            <a:hlinkClick r:id="" action="ppaction://media"/>
            <a:extLst>
              <a:ext uri="{FF2B5EF4-FFF2-40B4-BE49-F238E27FC236}">
                <a16:creationId xmlns:a16="http://schemas.microsoft.com/office/drawing/2014/main" id="{3AA58347-D58B-AB49-A58E-C3557C7B27E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p:transition spd="slow" advTm="1260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Test (Tableau-Prep) results &amp; conclusion</a:t>
            </a:r>
            <a:endParaRPr/>
          </a:p>
        </p:txBody>
      </p:sp>
      <p:sp>
        <p:nvSpPr>
          <p:cNvPr id="470" name="Google Shape;470;p32"/>
          <p:cNvSpPr txBox="1">
            <a:spLocks noGrp="1"/>
          </p:cNvSpPr>
          <p:nvPr>
            <p:ph type="body" idx="1"/>
          </p:nvPr>
        </p:nvSpPr>
        <p:spPr>
          <a:xfrm>
            <a:off x="1303800" y="1597875"/>
            <a:ext cx="3334500" cy="3254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b="1" dirty="0"/>
              <a:t>Tests &amp; Results:</a:t>
            </a:r>
            <a:endParaRPr b="1" dirty="0"/>
          </a:p>
          <a:p>
            <a:pPr marL="0" lvl="0" indent="0" algn="l" rtl="0">
              <a:spcBef>
                <a:spcPts val="1200"/>
              </a:spcBef>
              <a:spcAft>
                <a:spcPts val="0"/>
              </a:spcAft>
              <a:buNone/>
            </a:pPr>
            <a:r>
              <a:rPr lang="en" dirty="0"/>
              <a:t>    </a:t>
            </a:r>
            <a:r>
              <a:rPr lang="en" i="1" dirty="0"/>
              <a:t>Data transformation test</a:t>
            </a:r>
            <a:endParaRPr i="1" dirty="0"/>
          </a:p>
          <a:p>
            <a:pPr marL="457200" lvl="0" indent="-298767" algn="l" rtl="0">
              <a:spcBef>
                <a:spcPts val="1200"/>
              </a:spcBef>
              <a:spcAft>
                <a:spcPts val="0"/>
              </a:spcAft>
              <a:buSzPct val="100000"/>
              <a:buChar char="-"/>
            </a:pPr>
            <a:r>
              <a:rPr lang="en" dirty="0"/>
              <a:t>Transformed data matched business rules</a:t>
            </a:r>
            <a:endParaRPr dirty="0"/>
          </a:p>
          <a:p>
            <a:pPr marL="0" lvl="0" indent="0" algn="l" rtl="0">
              <a:spcBef>
                <a:spcPts val="1200"/>
              </a:spcBef>
              <a:spcAft>
                <a:spcPts val="0"/>
              </a:spcAft>
              <a:buNone/>
            </a:pPr>
            <a:r>
              <a:rPr lang="en" dirty="0"/>
              <a:t>    </a:t>
            </a:r>
            <a:r>
              <a:rPr lang="en" i="1" dirty="0"/>
              <a:t>Source-to-target data test</a:t>
            </a:r>
            <a:endParaRPr i="1" dirty="0"/>
          </a:p>
          <a:p>
            <a:pPr marL="457200" lvl="0" indent="-298767" algn="l" rtl="0">
              <a:spcBef>
                <a:spcPts val="1200"/>
              </a:spcBef>
              <a:spcAft>
                <a:spcPts val="0"/>
              </a:spcAft>
              <a:buSzPct val="100000"/>
              <a:buChar char="-"/>
            </a:pPr>
            <a:r>
              <a:rPr lang="en" dirty="0"/>
              <a:t>Data values match original dataset</a:t>
            </a:r>
            <a:endParaRPr dirty="0"/>
          </a:p>
          <a:p>
            <a:pPr marL="0" lvl="0" indent="0" algn="l" rtl="0">
              <a:spcBef>
                <a:spcPts val="1200"/>
              </a:spcBef>
              <a:spcAft>
                <a:spcPts val="0"/>
              </a:spcAft>
              <a:buNone/>
            </a:pPr>
            <a:r>
              <a:rPr lang="en" dirty="0"/>
              <a:t>    </a:t>
            </a:r>
            <a:r>
              <a:rPr lang="en" i="1" dirty="0"/>
              <a:t>Data Check &amp; Constrain test</a:t>
            </a:r>
            <a:endParaRPr i="1" dirty="0"/>
          </a:p>
          <a:p>
            <a:pPr marL="457200" lvl="0" indent="-298767" algn="l" rtl="0">
              <a:spcBef>
                <a:spcPts val="1200"/>
              </a:spcBef>
              <a:spcAft>
                <a:spcPts val="0"/>
              </a:spcAft>
              <a:buSzPct val="100000"/>
              <a:buChar char="-"/>
            </a:pPr>
            <a:r>
              <a:rPr lang="en" dirty="0"/>
              <a:t>Data integrity maintained via foreign keys generated and referential checks passed</a:t>
            </a:r>
            <a:endParaRPr dirty="0"/>
          </a:p>
          <a:p>
            <a:pPr marL="0" lvl="0" indent="0" algn="l" rtl="0">
              <a:spcBef>
                <a:spcPts val="1200"/>
              </a:spcBef>
              <a:spcAft>
                <a:spcPts val="0"/>
              </a:spcAft>
              <a:buNone/>
            </a:pPr>
            <a:r>
              <a:rPr lang="en" dirty="0"/>
              <a:t>    </a:t>
            </a:r>
            <a:r>
              <a:rPr lang="en" i="1" dirty="0"/>
              <a:t>Regression test</a:t>
            </a:r>
            <a:endParaRPr i="1" dirty="0"/>
          </a:p>
          <a:p>
            <a:pPr marL="457200" lvl="0" indent="-298767" algn="l" rtl="0">
              <a:spcBef>
                <a:spcPts val="1200"/>
              </a:spcBef>
              <a:spcAft>
                <a:spcPts val="0"/>
              </a:spcAft>
              <a:buSzPct val="100000"/>
              <a:buChar char="-"/>
            </a:pPr>
            <a:r>
              <a:rPr lang="en" dirty="0"/>
              <a:t>Changes made to subset of flow did not affect entire flow</a:t>
            </a:r>
            <a:endParaRPr dirty="0"/>
          </a:p>
        </p:txBody>
      </p:sp>
      <p:sp>
        <p:nvSpPr>
          <p:cNvPr id="471" name="Google Shape;471;p32"/>
          <p:cNvSpPr txBox="1">
            <a:spLocks noGrp="1"/>
          </p:cNvSpPr>
          <p:nvPr>
            <p:ph type="body" idx="1"/>
          </p:nvPr>
        </p:nvSpPr>
        <p:spPr>
          <a:xfrm>
            <a:off x="5214325" y="1906900"/>
            <a:ext cx="3334500" cy="23019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 sz="1000" b="1"/>
              <a:t>Conclusion:</a:t>
            </a:r>
            <a:endParaRPr sz="1000" b="1"/>
          </a:p>
          <a:p>
            <a:pPr marL="0" lvl="0" indent="0" algn="l" rtl="0">
              <a:lnSpc>
                <a:spcPct val="150000"/>
              </a:lnSpc>
              <a:spcBef>
                <a:spcPts val="1200"/>
              </a:spcBef>
              <a:spcAft>
                <a:spcPts val="0"/>
              </a:spcAft>
              <a:buNone/>
            </a:pPr>
            <a:r>
              <a:rPr lang="en" sz="1000"/>
              <a:t>Overcoming shortcomings of pentaho by following:</a:t>
            </a:r>
            <a:endParaRPr sz="1000"/>
          </a:p>
          <a:p>
            <a:pPr marL="457200" lvl="0" indent="-292100" algn="l" rtl="0">
              <a:lnSpc>
                <a:spcPct val="150000"/>
              </a:lnSpc>
              <a:spcBef>
                <a:spcPts val="1200"/>
              </a:spcBef>
              <a:spcAft>
                <a:spcPts val="0"/>
              </a:spcAft>
              <a:buSzPts val="1000"/>
              <a:buAutoNum type="arabicPeriod"/>
            </a:pPr>
            <a:r>
              <a:rPr lang="en" sz="1000"/>
              <a:t>Simpler easy to create/understand flow </a:t>
            </a:r>
            <a:endParaRPr sz="1000"/>
          </a:p>
          <a:p>
            <a:pPr marL="457200" lvl="0" indent="-292100" algn="l" rtl="0">
              <a:lnSpc>
                <a:spcPct val="150000"/>
              </a:lnSpc>
              <a:spcBef>
                <a:spcPts val="0"/>
              </a:spcBef>
              <a:spcAft>
                <a:spcPts val="0"/>
              </a:spcAft>
              <a:buSzPts val="1000"/>
              <a:buAutoNum type="arabicPeriod"/>
            </a:pPr>
            <a:r>
              <a:rPr lang="en" sz="1000"/>
              <a:t>Minimum execution time - optimized flow</a:t>
            </a:r>
            <a:endParaRPr sz="1000"/>
          </a:p>
          <a:p>
            <a:pPr marL="457200" lvl="0" indent="-292100" algn="l" rtl="0">
              <a:lnSpc>
                <a:spcPct val="150000"/>
              </a:lnSpc>
              <a:spcBef>
                <a:spcPts val="0"/>
              </a:spcBef>
              <a:spcAft>
                <a:spcPts val="0"/>
              </a:spcAft>
              <a:buSzPts val="1000"/>
              <a:buAutoNum type="arabicPeriod"/>
            </a:pPr>
            <a:r>
              <a:rPr lang="en" sz="1000"/>
              <a:t>User-friendly UI with shallow learning curve </a:t>
            </a:r>
            <a:endParaRPr sz="1000"/>
          </a:p>
          <a:p>
            <a:pPr marL="457200" lvl="0" indent="-292100" algn="l" rtl="0">
              <a:lnSpc>
                <a:spcPct val="150000"/>
              </a:lnSpc>
              <a:spcBef>
                <a:spcPts val="0"/>
              </a:spcBef>
              <a:spcAft>
                <a:spcPts val="0"/>
              </a:spcAft>
              <a:buSzPts val="1000"/>
              <a:buAutoNum type="arabicPeriod"/>
            </a:pPr>
            <a:r>
              <a:rPr lang="en" sz="1000"/>
              <a:t>Cheaper subscription than Pentaho</a:t>
            </a:r>
            <a:endParaRPr sz="1000"/>
          </a:p>
          <a:p>
            <a:pPr marL="457200" lvl="0" indent="-292100" algn="l" rtl="0">
              <a:lnSpc>
                <a:spcPct val="150000"/>
              </a:lnSpc>
              <a:spcBef>
                <a:spcPts val="0"/>
              </a:spcBef>
              <a:spcAft>
                <a:spcPts val="0"/>
              </a:spcAft>
              <a:buSzPts val="1000"/>
              <a:buAutoNum type="arabicPeriod"/>
            </a:pPr>
            <a:r>
              <a:rPr lang="en" sz="1000"/>
              <a:t>Small application size</a:t>
            </a:r>
            <a:endParaRPr sz="1000"/>
          </a:p>
        </p:txBody>
      </p:sp>
      <p:pic>
        <p:nvPicPr>
          <p:cNvPr id="472" name="Google Shape;472;p32" descr="Green Check Mark Icon Animation Stock Footage Video (100% Royalty-free)  1052593979 | Shutterstock"/>
          <p:cNvPicPr preferRelativeResize="0"/>
          <p:nvPr/>
        </p:nvPicPr>
        <p:blipFill>
          <a:blip r:embed="rId6">
            <a:alphaModFix/>
          </a:blip>
          <a:stretch>
            <a:fillRect/>
          </a:stretch>
        </p:blipFill>
        <p:spPr>
          <a:xfrm>
            <a:off x="1255250" y="2026825"/>
            <a:ext cx="229625" cy="134450"/>
          </a:xfrm>
          <a:prstGeom prst="rect">
            <a:avLst/>
          </a:prstGeom>
          <a:noFill/>
          <a:ln>
            <a:noFill/>
          </a:ln>
        </p:spPr>
      </p:pic>
      <p:pic>
        <p:nvPicPr>
          <p:cNvPr id="473" name="Google Shape;473;p32" descr="Green Check Mark Icon Animation Stock Footage Video (100% Royalty-free)  1052593979 | Shutterstock"/>
          <p:cNvPicPr preferRelativeResize="0"/>
          <p:nvPr/>
        </p:nvPicPr>
        <p:blipFill>
          <a:blip r:embed="rId6">
            <a:alphaModFix/>
          </a:blip>
          <a:stretch>
            <a:fillRect/>
          </a:stretch>
        </p:blipFill>
        <p:spPr>
          <a:xfrm>
            <a:off x="1255250" y="2654525"/>
            <a:ext cx="229625" cy="134450"/>
          </a:xfrm>
          <a:prstGeom prst="rect">
            <a:avLst/>
          </a:prstGeom>
          <a:noFill/>
          <a:ln>
            <a:noFill/>
          </a:ln>
        </p:spPr>
      </p:pic>
      <p:pic>
        <p:nvPicPr>
          <p:cNvPr id="474" name="Google Shape;474;p32" descr="Green Check Mark Icon Animation Stock Footage Video (100% Royalty-free)  1052593979 | Shutterstock"/>
          <p:cNvPicPr preferRelativeResize="0"/>
          <p:nvPr/>
        </p:nvPicPr>
        <p:blipFill>
          <a:blip r:embed="rId6">
            <a:alphaModFix/>
          </a:blip>
          <a:stretch>
            <a:fillRect/>
          </a:stretch>
        </p:blipFill>
        <p:spPr>
          <a:xfrm>
            <a:off x="1255250" y="3282225"/>
            <a:ext cx="229625" cy="134450"/>
          </a:xfrm>
          <a:prstGeom prst="rect">
            <a:avLst/>
          </a:prstGeom>
          <a:noFill/>
          <a:ln>
            <a:noFill/>
          </a:ln>
        </p:spPr>
      </p:pic>
      <p:pic>
        <p:nvPicPr>
          <p:cNvPr id="475" name="Google Shape;475;p32" descr="Green Check Mark Icon Animation Stock Footage Video (100% Royalty-free)  1052593979 | Shutterstock"/>
          <p:cNvPicPr preferRelativeResize="0"/>
          <p:nvPr/>
        </p:nvPicPr>
        <p:blipFill>
          <a:blip r:embed="rId6">
            <a:alphaModFix/>
          </a:blip>
          <a:stretch>
            <a:fillRect/>
          </a:stretch>
        </p:blipFill>
        <p:spPr>
          <a:xfrm>
            <a:off x="1255250" y="4062225"/>
            <a:ext cx="229625" cy="134450"/>
          </a:xfrm>
          <a:prstGeom prst="rect">
            <a:avLst/>
          </a:prstGeom>
          <a:noFill/>
          <a:ln>
            <a:noFill/>
          </a:ln>
        </p:spPr>
      </p:pic>
      <p:cxnSp>
        <p:nvCxnSpPr>
          <p:cNvPr id="476" name="Google Shape;476;p32"/>
          <p:cNvCxnSpPr/>
          <p:nvPr/>
        </p:nvCxnSpPr>
        <p:spPr>
          <a:xfrm>
            <a:off x="4867950" y="2189050"/>
            <a:ext cx="15300" cy="1737600"/>
          </a:xfrm>
          <a:prstGeom prst="straightConnector1">
            <a:avLst/>
          </a:prstGeom>
          <a:noFill/>
          <a:ln w="9525" cap="flat" cmpd="sng">
            <a:solidFill>
              <a:schemeClr val="dk2"/>
            </a:solidFill>
            <a:prstDash val="solid"/>
            <a:round/>
            <a:headEnd type="none" w="med" len="med"/>
            <a:tailEnd type="none" w="med" len="med"/>
          </a:ln>
        </p:spPr>
      </p:cxnSp>
      <p:pic>
        <p:nvPicPr>
          <p:cNvPr id="2" name="Audio 1">
            <a:hlinkClick r:id="" action="ppaction://media"/>
            <a:extLst>
              <a:ext uri="{FF2B5EF4-FFF2-40B4-BE49-F238E27FC236}">
                <a16:creationId xmlns:a16="http://schemas.microsoft.com/office/drawing/2014/main" id="{B925D95E-1B28-450A-AC2A-F6C13C4BF23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4503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7770"/>
    </mc:Choice>
    <mc:Fallback xmlns="">
      <p:transition spd="slow" advTm="67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70"/>
                                        </p:tgtEl>
                                        <p:attrNameLst>
                                          <p:attrName>style.visibility</p:attrName>
                                        </p:attrNameLst>
                                      </p:cBhvr>
                                      <p:to>
                                        <p:strVal val="visible"/>
                                      </p:to>
                                    </p:set>
                                    <p:animEffect transition="in" filter="fade">
                                      <p:cBhvr>
                                        <p:cTn id="11" dur="1000"/>
                                        <p:tgtEl>
                                          <p:spTgt spid="470"/>
                                        </p:tgtEl>
                                      </p:cBhvr>
                                    </p:animEffect>
                                  </p:childTnLst>
                                </p:cTn>
                              </p:par>
                              <p:par>
                                <p:cTn id="12" presetID="10" presetClass="entr" presetSubtype="0" fill="hold" nodeType="withEffect">
                                  <p:stCondLst>
                                    <p:cond delay="0"/>
                                  </p:stCondLst>
                                  <p:childTnLst>
                                    <p:set>
                                      <p:cBhvr>
                                        <p:cTn id="13" dur="1" fill="hold">
                                          <p:stCondLst>
                                            <p:cond delay="0"/>
                                          </p:stCondLst>
                                        </p:cTn>
                                        <p:tgtEl>
                                          <p:spTgt spid="472"/>
                                        </p:tgtEl>
                                        <p:attrNameLst>
                                          <p:attrName>style.visibility</p:attrName>
                                        </p:attrNameLst>
                                      </p:cBhvr>
                                      <p:to>
                                        <p:strVal val="visible"/>
                                      </p:to>
                                    </p:set>
                                    <p:animEffect transition="in" filter="fade">
                                      <p:cBhvr>
                                        <p:cTn id="14" dur="1000"/>
                                        <p:tgtEl>
                                          <p:spTgt spid="472"/>
                                        </p:tgtEl>
                                      </p:cBhvr>
                                    </p:animEffect>
                                  </p:childTnLst>
                                </p:cTn>
                              </p:par>
                              <p:par>
                                <p:cTn id="15" presetID="10" presetClass="entr" presetSubtype="0" fill="hold" nodeType="withEffect">
                                  <p:stCondLst>
                                    <p:cond delay="0"/>
                                  </p:stCondLst>
                                  <p:childTnLst>
                                    <p:set>
                                      <p:cBhvr>
                                        <p:cTn id="16" dur="1" fill="hold">
                                          <p:stCondLst>
                                            <p:cond delay="0"/>
                                          </p:stCondLst>
                                        </p:cTn>
                                        <p:tgtEl>
                                          <p:spTgt spid="473"/>
                                        </p:tgtEl>
                                        <p:attrNameLst>
                                          <p:attrName>style.visibility</p:attrName>
                                        </p:attrNameLst>
                                      </p:cBhvr>
                                      <p:to>
                                        <p:strVal val="visible"/>
                                      </p:to>
                                    </p:set>
                                    <p:animEffect transition="in" filter="fade">
                                      <p:cBhvr>
                                        <p:cTn id="17" dur="1000"/>
                                        <p:tgtEl>
                                          <p:spTgt spid="473"/>
                                        </p:tgtEl>
                                      </p:cBhvr>
                                    </p:animEffect>
                                  </p:childTnLst>
                                </p:cTn>
                              </p:par>
                              <p:par>
                                <p:cTn id="18" presetID="10" presetClass="entr" presetSubtype="0" fill="hold" nodeType="withEffect">
                                  <p:stCondLst>
                                    <p:cond delay="0"/>
                                  </p:stCondLst>
                                  <p:childTnLst>
                                    <p:set>
                                      <p:cBhvr>
                                        <p:cTn id="19" dur="1" fill="hold">
                                          <p:stCondLst>
                                            <p:cond delay="0"/>
                                          </p:stCondLst>
                                        </p:cTn>
                                        <p:tgtEl>
                                          <p:spTgt spid="474"/>
                                        </p:tgtEl>
                                        <p:attrNameLst>
                                          <p:attrName>style.visibility</p:attrName>
                                        </p:attrNameLst>
                                      </p:cBhvr>
                                      <p:to>
                                        <p:strVal val="visible"/>
                                      </p:to>
                                    </p:set>
                                    <p:animEffect transition="in" filter="fade">
                                      <p:cBhvr>
                                        <p:cTn id="20" dur="1000"/>
                                        <p:tgtEl>
                                          <p:spTgt spid="474"/>
                                        </p:tgtEl>
                                      </p:cBhvr>
                                    </p:animEffect>
                                  </p:childTnLst>
                                </p:cTn>
                              </p:par>
                              <p:par>
                                <p:cTn id="21" presetID="10" presetClass="entr" presetSubtype="0" fill="hold" nodeType="withEffect">
                                  <p:stCondLst>
                                    <p:cond delay="0"/>
                                  </p:stCondLst>
                                  <p:childTnLst>
                                    <p:set>
                                      <p:cBhvr>
                                        <p:cTn id="22" dur="1" fill="hold">
                                          <p:stCondLst>
                                            <p:cond delay="0"/>
                                          </p:stCondLst>
                                        </p:cTn>
                                        <p:tgtEl>
                                          <p:spTgt spid="475"/>
                                        </p:tgtEl>
                                        <p:attrNameLst>
                                          <p:attrName>style.visibility</p:attrName>
                                        </p:attrNameLst>
                                      </p:cBhvr>
                                      <p:to>
                                        <p:strVal val="visible"/>
                                      </p:to>
                                    </p:set>
                                    <p:animEffect transition="in" filter="fade">
                                      <p:cBhvr>
                                        <p:cTn id="23" dur="1000"/>
                                        <p:tgtEl>
                                          <p:spTgt spid="47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71"/>
                                        </p:tgtEl>
                                        <p:attrNameLst>
                                          <p:attrName>style.visibility</p:attrName>
                                        </p:attrNameLst>
                                      </p:cBhvr>
                                      <p:to>
                                        <p:strVal val="visible"/>
                                      </p:to>
                                    </p:set>
                                    <p:animEffect transition="in" filter="fade">
                                      <p:cBhvr>
                                        <p:cTn id="28" dur="1000"/>
                                        <p:tgtEl>
                                          <p:spTgt spid="47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ETL Pipeline designed for the client</a:t>
            </a:r>
            <a:endParaRPr/>
          </a:p>
        </p:txBody>
      </p:sp>
      <p:pic>
        <p:nvPicPr>
          <p:cNvPr id="487" name="Google Shape;487;p34"/>
          <p:cNvPicPr preferRelativeResize="0"/>
          <p:nvPr/>
        </p:nvPicPr>
        <p:blipFill>
          <a:blip r:embed="rId6">
            <a:alphaModFix/>
          </a:blip>
          <a:stretch>
            <a:fillRect/>
          </a:stretch>
        </p:blipFill>
        <p:spPr>
          <a:xfrm>
            <a:off x="2431775" y="1597875"/>
            <a:ext cx="4835998" cy="3314301"/>
          </a:xfrm>
          <a:prstGeom prst="rect">
            <a:avLst/>
          </a:prstGeom>
          <a:noFill/>
          <a:ln>
            <a:noFill/>
          </a:ln>
        </p:spPr>
      </p:pic>
      <p:sp>
        <p:nvSpPr>
          <p:cNvPr id="488" name="Google Shape;488;p34"/>
          <p:cNvSpPr txBox="1"/>
          <p:nvPr/>
        </p:nvSpPr>
        <p:spPr>
          <a:xfrm>
            <a:off x="2571750" y="1673750"/>
            <a:ext cx="1168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i="1">
                <a:solidFill>
                  <a:schemeClr val="dk2"/>
                </a:solidFill>
                <a:latin typeface="Nunito"/>
                <a:ea typeface="Nunito"/>
                <a:cs typeface="Nunito"/>
                <a:sym typeface="Nunito"/>
              </a:rPr>
              <a:t>Transformation </a:t>
            </a:r>
            <a:r>
              <a:rPr lang="en" sz="1000" b="1">
                <a:solidFill>
                  <a:schemeClr val="dk2"/>
                </a:solidFill>
                <a:latin typeface="Nunito"/>
                <a:ea typeface="Nunito"/>
                <a:cs typeface="Nunito"/>
                <a:sym typeface="Nunito"/>
              </a:rPr>
              <a:t>:</a:t>
            </a:r>
            <a:endParaRPr sz="1000" b="1">
              <a:solidFill>
                <a:schemeClr val="dk2"/>
              </a:solidFill>
              <a:latin typeface="Nunito"/>
              <a:ea typeface="Nunito"/>
              <a:cs typeface="Nunito"/>
              <a:sym typeface="Nunito"/>
            </a:endParaRPr>
          </a:p>
        </p:txBody>
      </p:sp>
      <p:sp>
        <p:nvSpPr>
          <p:cNvPr id="489" name="Google Shape;489;p34"/>
          <p:cNvSpPr/>
          <p:nvPr/>
        </p:nvSpPr>
        <p:spPr>
          <a:xfrm>
            <a:off x="7943025" y="2385025"/>
            <a:ext cx="750900" cy="888600"/>
          </a:xfrm>
          <a:prstGeom prst="can">
            <a:avLst>
              <a:gd name="adj" fmla="val 25000"/>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4"/>
          <p:cNvSpPr txBox="1"/>
          <p:nvPr/>
        </p:nvSpPr>
        <p:spPr>
          <a:xfrm>
            <a:off x="7943025" y="2683525"/>
            <a:ext cx="7509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Nunito"/>
                <a:ea typeface="Nunito"/>
                <a:cs typeface="Nunito"/>
                <a:sym typeface="Nunito"/>
              </a:rPr>
              <a:t>Lithosurfer</a:t>
            </a:r>
            <a:endParaRPr sz="900">
              <a:latin typeface="Nunito"/>
              <a:ea typeface="Nunito"/>
              <a:cs typeface="Nunito"/>
              <a:sym typeface="Nunito"/>
            </a:endParaRPr>
          </a:p>
          <a:p>
            <a:pPr marL="0" lvl="0" indent="0" algn="ctr" rtl="0">
              <a:spcBef>
                <a:spcPts val="0"/>
              </a:spcBef>
              <a:spcAft>
                <a:spcPts val="0"/>
              </a:spcAft>
              <a:buNone/>
            </a:pPr>
            <a:r>
              <a:rPr lang="en" sz="900">
                <a:latin typeface="Nunito"/>
                <a:ea typeface="Nunito"/>
                <a:cs typeface="Nunito"/>
                <a:sym typeface="Nunito"/>
              </a:rPr>
              <a:t>DB</a:t>
            </a:r>
            <a:endParaRPr sz="900">
              <a:latin typeface="Nunito"/>
              <a:ea typeface="Nunito"/>
              <a:cs typeface="Nunito"/>
              <a:sym typeface="Nunito"/>
            </a:endParaRPr>
          </a:p>
          <a:p>
            <a:pPr marL="0" lvl="0" indent="0" algn="l" rtl="0">
              <a:spcBef>
                <a:spcPts val="0"/>
              </a:spcBef>
              <a:spcAft>
                <a:spcPts val="0"/>
              </a:spcAft>
              <a:buNone/>
            </a:pPr>
            <a:endParaRPr sz="900">
              <a:latin typeface="Nunito"/>
              <a:ea typeface="Nunito"/>
              <a:cs typeface="Nunito"/>
              <a:sym typeface="Nunito"/>
            </a:endParaRPr>
          </a:p>
        </p:txBody>
      </p:sp>
      <p:sp>
        <p:nvSpPr>
          <p:cNvPr id="491" name="Google Shape;491;p34"/>
          <p:cNvSpPr txBox="1"/>
          <p:nvPr/>
        </p:nvSpPr>
        <p:spPr>
          <a:xfrm>
            <a:off x="7897425" y="3306650"/>
            <a:ext cx="842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chemeClr val="dk2"/>
                </a:solidFill>
                <a:latin typeface="Nunito"/>
                <a:ea typeface="Nunito"/>
                <a:cs typeface="Nunito"/>
                <a:sym typeface="Nunito"/>
              </a:rPr>
              <a:t>Lithodat Website</a:t>
            </a:r>
            <a:endParaRPr sz="900">
              <a:solidFill>
                <a:schemeClr val="dk2"/>
              </a:solidFill>
              <a:latin typeface="Nunito"/>
              <a:ea typeface="Nunito"/>
              <a:cs typeface="Nunito"/>
              <a:sym typeface="Nunito"/>
            </a:endParaRPr>
          </a:p>
        </p:txBody>
      </p:sp>
      <p:sp>
        <p:nvSpPr>
          <p:cNvPr id="492" name="Google Shape;492;p34"/>
          <p:cNvSpPr txBox="1"/>
          <p:nvPr/>
        </p:nvSpPr>
        <p:spPr>
          <a:xfrm>
            <a:off x="7889750" y="2013300"/>
            <a:ext cx="750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i="1">
                <a:solidFill>
                  <a:schemeClr val="dk2"/>
                </a:solidFill>
                <a:latin typeface="Nunito"/>
                <a:ea typeface="Nunito"/>
                <a:cs typeface="Nunito"/>
                <a:sym typeface="Nunito"/>
              </a:rPr>
              <a:t>Loading</a:t>
            </a:r>
            <a:r>
              <a:rPr lang="en" sz="1000" b="1">
                <a:solidFill>
                  <a:schemeClr val="dk2"/>
                </a:solidFill>
                <a:latin typeface="Nunito"/>
                <a:ea typeface="Nunito"/>
                <a:cs typeface="Nunito"/>
                <a:sym typeface="Nunito"/>
              </a:rPr>
              <a:t>:</a:t>
            </a:r>
            <a:endParaRPr sz="1000" b="1">
              <a:solidFill>
                <a:schemeClr val="dk2"/>
              </a:solidFill>
              <a:latin typeface="Nunito"/>
              <a:ea typeface="Nunito"/>
              <a:cs typeface="Nunito"/>
              <a:sym typeface="Nunito"/>
            </a:endParaRPr>
          </a:p>
        </p:txBody>
      </p:sp>
      <p:pic>
        <p:nvPicPr>
          <p:cNvPr id="493" name="Google Shape;493;p34"/>
          <p:cNvPicPr preferRelativeResize="0"/>
          <p:nvPr/>
        </p:nvPicPr>
        <p:blipFill>
          <a:blip r:embed="rId7">
            <a:alphaModFix/>
          </a:blip>
          <a:stretch>
            <a:fillRect/>
          </a:stretch>
        </p:blipFill>
        <p:spPr>
          <a:xfrm>
            <a:off x="171975" y="2609125"/>
            <a:ext cx="1789757" cy="600300"/>
          </a:xfrm>
          <a:prstGeom prst="rect">
            <a:avLst/>
          </a:prstGeom>
          <a:noFill/>
          <a:ln>
            <a:noFill/>
          </a:ln>
        </p:spPr>
      </p:pic>
      <p:sp>
        <p:nvSpPr>
          <p:cNvPr id="494" name="Google Shape;494;p34"/>
          <p:cNvSpPr txBox="1"/>
          <p:nvPr/>
        </p:nvSpPr>
        <p:spPr>
          <a:xfrm>
            <a:off x="336100" y="2200025"/>
            <a:ext cx="1168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i="1">
                <a:solidFill>
                  <a:schemeClr val="dk2"/>
                </a:solidFill>
                <a:latin typeface="Nunito"/>
                <a:ea typeface="Nunito"/>
                <a:cs typeface="Nunito"/>
                <a:sym typeface="Nunito"/>
              </a:rPr>
              <a:t>Extraction </a:t>
            </a:r>
            <a:r>
              <a:rPr lang="en" sz="1000" b="1">
                <a:solidFill>
                  <a:schemeClr val="dk2"/>
                </a:solidFill>
                <a:latin typeface="Nunito"/>
                <a:ea typeface="Nunito"/>
                <a:cs typeface="Nunito"/>
                <a:sym typeface="Nunito"/>
              </a:rPr>
              <a:t>:</a:t>
            </a:r>
            <a:endParaRPr sz="1000" b="1">
              <a:solidFill>
                <a:schemeClr val="dk2"/>
              </a:solidFill>
              <a:latin typeface="Nunito"/>
              <a:ea typeface="Nunito"/>
              <a:cs typeface="Nunito"/>
              <a:sym typeface="Nunito"/>
            </a:endParaRPr>
          </a:p>
        </p:txBody>
      </p:sp>
      <p:sp>
        <p:nvSpPr>
          <p:cNvPr id="495" name="Google Shape;495;p34"/>
          <p:cNvSpPr/>
          <p:nvPr/>
        </p:nvSpPr>
        <p:spPr>
          <a:xfrm>
            <a:off x="2058925" y="2870250"/>
            <a:ext cx="372900" cy="84300"/>
          </a:xfrm>
          <a:prstGeom prst="rightArrow">
            <a:avLst>
              <a:gd name="adj1" fmla="val 50000"/>
              <a:gd name="adj2"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7373338" y="2870250"/>
            <a:ext cx="372900" cy="84300"/>
          </a:xfrm>
          <a:prstGeom prst="rightArrow">
            <a:avLst>
              <a:gd name="adj1" fmla="val 50000"/>
              <a:gd name="adj2"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Audio 7">
            <a:hlinkClick r:id="" action="ppaction://media"/>
            <a:extLst>
              <a:ext uri="{FF2B5EF4-FFF2-40B4-BE49-F238E27FC236}">
                <a16:creationId xmlns:a16="http://schemas.microsoft.com/office/drawing/2014/main" id="{DA8ADD37-ABC0-49A9-A476-C7BEB5E00A7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4503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9210"/>
    </mc:Choice>
    <mc:Fallback xmlns="">
      <p:transition spd="slow" advTm="139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93"/>
                                        </p:tgtEl>
                                        <p:attrNameLst>
                                          <p:attrName>style.visibility</p:attrName>
                                        </p:attrNameLst>
                                      </p:cBhvr>
                                      <p:to>
                                        <p:strVal val="visible"/>
                                      </p:to>
                                    </p:set>
                                    <p:animEffect transition="in" filter="fade">
                                      <p:cBhvr>
                                        <p:cTn id="11" dur="1000"/>
                                        <p:tgtEl>
                                          <p:spTgt spid="493"/>
                                        </p:tgtEl>
                                      </p:cBhvr>
                                    </p:animEffect>
                                  </p:childTnLst>
                                </p:cTn>
                              </p:par>
                              <p:par>
                                <p:cTn id="12" presetID="10" presetClass="entr" presetSubtype="0" fill="hold" nodeType="withEffect">
                                  <p:stCondLst>
                                    <p:cond delay="0"/>
                                  </p:stCondLst>
                                  <p:childTnLst>
                                    <p:set>
                                      <p:cBhvr>
                                        <p:cTn id="13" dur="1" fill="hold">
                                          <p:stCondLst>
                                            <p:cond delay="0"/>
                                          </p:stCondLst>
                                        </p:cTn>
                                        <p:tgtEl>
                                          <p:spTgt spid="494"/>
                                        </p:tgtEl>
                                        <p:attrNameLst>
                                          <p:attrName>style.visibility</p:attrName>
                                        </p:attrNameLst>
                                      </p:cBhvr>
                                      <p:to>
                                        <p:strVal val="visible"/>
                                      </p:to>
                                    </p:set>
                                    <p:animEffect transition="in" filter="fade">
                                      <p:cBhvr>
                                        <p:cTn id="14" dur="1000"/>
                                        <p:tgtEl>
                                          <p:spTgt spid="49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95"/>
                                        </p:tgtEl>
                                        <p:attrNameLst>
                                          <p:attrName>style.visibility</p:attrName>
                                        </p:attrNameLst>
                                      </p:cBhvr>
                                      <p:to>
                                        <p:strVal val="visible"/>
                                      </p:to>
                                    </p:set>
                                    <p:animEffect transition="in" filter="fade">
                                      <p:cBhvr>
                                        <p:cTn id="19" dur="1000"/>
                                        <p:tgtEl>
                                          <p:spTgt spid="49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88"/>
                                        </p:tgtEl>
                                        <p:attrNameLst>
                                          <p:attrName>style.visibility</p:attrName>
                                        </p:attrNameLst>
                                      </p:cBhvr>
                                      <p:to>
                                        <p:strVal val="visible"/>
                                      </p:to>
                                    </p:set>
                                    <p:animEffect transition="in" filter="fade">
                                      <p:cBhvr>
                                        <p:cTn id="23" dur="1000"/>
                                        <p:tgtEl>
                                          <p:spTgt spid="48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87"/>
                                        </p:tgtEl>
                                        <p:attrNameLst>
                                          <p:attrName>style.visibility</p:attrName>
                                        </p:attrNameLst>
                                      </p:cBhvr>
                                      <p:to>
                                        <p:strVal val="visible"/>
                                      </p:to>
                                    </p:set>
                                    <p:animEffect transition="in" filter="fade">
                                      <p:cBhvr>
                                        <p:cTn id="28" dur="1000"/>
                                        <p:tgtEl>
                                          <p:spTgt spid="48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96"/>
                                        </p:tgtEl>
                                        <p:attrNameLst>
                                          <p:attrName>style.visibility</p:attrName>
                                        </p:attrNameLst>
                                      </p:cBhvr>
                                      <p:to>
                                        <p:strVal val="visible"/>
                                      </p:to>
                                    </p:set>
                                    <p:animEffect transition="in" filter="fade">
                                      <p:cBhvr>
                                        <p:cTn id="33" dur="1000"/>
                                        <p:tgtEl>
                                          <p:spTgt spid="496"/>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492"/>
                                        </p:tgtEl>
                                        <p:attrNameLst>
                                          <p:attrName>style.visibility</p:attrName>
                                        </p:attrNameLst>
                                      </p:cBhvr>
                                      <p:to>
                                        <p:strVal val="visible"/>
                                      </p:to>
                                    </p:set>
                                    <p:animEffect transition="in" filter="fade">
                                      <p:cBhvr>
                                        <p:cTn id="37" dur="1000"/>
                                        <p:tgtEl>
                                          <p:spTgt spid="49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89"/>
                                        </p:tgtEl>
                                        <p:attrNameLst>
                                          <p:attrName>style.visibility</p:attrName>
                                        </p:attrNameLst>
                                      </p:cBhvr>
                                      <p:to>
                                        <p:strVal val="visible"/>
                                      </p:to>
                                    </p:set>
                                    <p:animEffect transition="in" filter="fade">
                                      <p:cBhvr>
                                        <p:cTn id="42" dur="1000"/>
                                        <p:tgtEl>
                                          <p:spTgt spid="489"/>
                                        </p:tgtEl>
                                      </p:cBhvr>
                                    </p:animEffect>
                                  </p:childTnLst>
                                </p:cTn>
                              </p:par>
                              <p:par>
                                <p:cTn id="43" presetID="10" presetClass="entr" presetSubtype="0" fill="hold" nodeType="withEffect">
                                  <p:stCondLst>
                                    <p:cond delay="0"/>
                                  </p:stCondLst>
                                  <p:childTnLst>
                                    <p:set>
                                      <p:cBhvr>
                                        <p:cTn id="44" dur="1" fill="hold">
                                          <p:stCondLst>
                                            <p:cond delay="0"/>
                                          </p:stCondLst>
                                        </p:cTn>
                                        <p:tgtEl>
                                          <p:spTgt spid="490"/>
                                        </p:tgtEl>
                                        <p:attrNameLst>
                                          <p:attrName>style.visibility</p:attrName>
                                        </p:attrNameLst>
                                      </p:cBhvr>
                                      <p:to>
                                        <p:strVal val="visible"/>
                                      </p:to>
                                    </p:set>
                                    <p:animEffect transition="in" filter="fade">
                                      <p:cBhvr>
                                        <p:cTn id="45" dur="1000"/>
                                        <p:tgtEl>
                                          <p:spTgt spid="490"/>
                                        </p:tgtEl>
                                      </p:cBhvr>
                                    </p:animEffect>
                                  </p:childTnLst>
                                </p:cTn>
                              </p:par>
                              <p:par>
                                <p:cTn id="46" presetID="10" presetClass="entr" presetSubtype="0" fill="hold" nodeType="withEffect">
                                  <p:stCondLst>
                                    <p:cond delay="0"/>
                                  </p:stCondLst>
                                  <p:childTnLst>
                                    <p:set>
                                      <p:cBhvr>
                                        <p:cTn id="47" dur="1" fill="hold">
                                          <p:stCondLst>
                                            <p:cond delay="0"/>
                                          </p:stCondLst>
                                        </p:cTn>
                                        <p:tgtEl>
                                          <p:spTgt spid="491"/>
                                        </p:tgtEl>
                                        <p:attrNameLst>
                                          <p:attrName>style.visibility</p:attrName>
                                        </p:attrNameLst>
                                      </p:cBhvr>
                                      <p:to>
                                        <p:strVal val="visible"/>
                                      </p:to>
                                    </p:set>
                                    <p:animEffect transition="in" filter="fade">
                                      <p:cBhvr>
                                        <p:cTn id="48" dur="1000"/>
                                        <p:tgtEl>
                                          <p:spTgt spid="49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Conclusion &amp; Recommendations</a:t>
            </a:r>
            <a:endParaRPr/>
          </a:p>
        </p:txBody>
      </p:sp>
      <p:sp>
        <p:nvSpPr>
          <p:cNvPr id="502" name="Google Shape;502;p35"/>
          <p:cNvSpPr txBox="1">
            <a:spLocks noGrp="1"/>
          </p:cNvSpPr>
          <p:nvPr>
            <p:ph type="body" idx="1"/>
          </p:nvPr>
        </p:nvSpPr>
        <p:spPr>
          <a:xfrm>
            <a:off x="1303800" y="1859925"/>
            <a:ext cx="7030500" cy="2541600"/>
          </a:xfrm>
          <a:prstGeom prst="rect">
            <a:avLst/>
          </a:prstGeom>
        </p:spPr>
        <p:txBody>
          <a:bodyPr spcFirstLastPara="1" wrap="square" lIns="91425" tIns="91425" rIns="91425" bIns="91425" anchor="t" anchorCtr="0">
            <a:normAutofit fontScale="85000" lnSpcReduction="20000"/>
          </a:bodyPr>
          <a:lstStyle/>
          <a:p>
            <a:pPr marL="457200" lvl="0" indent="-298767" algn="l" rtl="0">
              <a:lnSpc>
                <a:spcPct val="150000"/>
              </a:lnSpc>
              <a:spcBef>
                <a:spcPts val="0"/>
              </a:spcBef>
              <a:spcAft>
                <a:spcPts val="0"/>
              </a:spcAft>
              <a:buSzPct val="100000"/>
              <a:buChar char="➔"/>
            </a:pPr>
            <a:r>
              <a:rPr lang="en"/>
              <a:t>Tableau Prep perfect for client requirements</a:t>
            </a:r>
            <a:endParaRPr/>
          </a:p>
          <a:p>
            <a:pPr marL="457200" lvl="0" indent="-298767" algn="l" rtl="0">
              <a:lnSpc>
                <a:spcPct val="150000"/>
              </a:lnSpc>
              <a:spcBef>
                <a:spcPts val="0"/>
              </a:spcBef>
              <a:spcAft>
                <a:spcPts val="0"/>
              </a:spcAft>
              <a:buSzPct val="100000"/>
              <a:buChar char="➔"/>
            </a:pPr>
            <a:r>
              <a:rPr lang="en"/>
              <a:t>Client implemented the final pipeline for their workflow</a:t>
            </a:r>
            <a:endParaRPr/>
          </a:p>
          <a:p>
            <a:pPr marL="457200" lvl="0" indent="-298767" algn="l" rtl="0">
              <a:lnSpc>
                <a:spcPct val="150000"/>
              </a:lnSpc>
              <a:spcBef>
                <a:spcPts val="0"/>
              </a:spcBef>
              <a:spcAft>
                <a:spcPts val="0"/>
              </a:spcAft>
              <a:buSzPct val="100000"/>
              <a:buChar char="➔"/>
            </a:pPr>
            <a:r>
              <a:rPr lang="en"/>
              <a:t>Loading stage is semi-automated </a:t>
            </a:r>
            <a:endParaRPr/>
          </a:p>
          <a:p>
            <a:pPr marL="457200" lvl="0" indent="-298767" algn="l" rtl="0">
              <a:lnSpc>
                <a:spcPct val="150000"/>
              </a:lnSpc>
              <a:spcBef>
                <a:spcPts val="0"/>
              </a:spcBef>
              <a:spcAft>
                <a:spcPts val="0"/>
              </a:spcAft>
              <a:buSzPct val="100000"/>
              <a:buChar char="➔"/>
            </a:pPr>
            <a:r>
              <a:rPr lang="en"/>
              <a:t>Limitations of the tests conducted</a:t>
            </a:r>
            <a:endParaRPr/>
          </a:p>
          <a:p>
            <a:pPr marL="914400" lvl="1" indent="-287972" algn="l" rtl="0">
              <a:lnSpc>
                <a:spcPct val="150000"/>
              </a:lnSpc>
              <a:spcBef>
                <a:spcPts val="0"/>
              </a:spcBef>
              <a:spcAft>
                <a:spcPts val="0"/>
              </a:spcAft>
              <a:buSzPct val="100000"/>
              <a:buChar char="◆"/>
            </a:pPr>
            <a:r>
              <a:rPr lang="en"/>
              <a:t>Only software based tools considered </a:t>
            </a:r>
            <a:endParaRPr/>
          </a:p>
          <a:p>
            <a:pPr marL="914400" lvl="1" indent="-287972" algn="l" rtl="0">
              <a:lnSpc>
                <a:spcPct val="150000"/>
              </a:lnSpc>
              <a:spcBef>
                <a:spcPts val="0"/>
              </a:spcBef>
              <a:spcAft>
                <a:spcPts val="0"/>
              </a:spcAft>
              <a:buSzPct val="100000"/>
              <a:buChar char="◆"/>
            </a:pPr>
            <a:r>
              <a:rPr lang="en"/>
              <a:t>Tests conducted only on sample banker dataset and client dataset </a:t>
            </a:r>
            <a:endParaRPr/>
          </a:p>
          <a:p>
            <a:pPr marL="914400" lvl="1" indent="-287972" algn="l" rtl="0">
              <a:lnSpc>
                <a:spcPct val="150000"/>
              </a:lnSpc>
              <a:spcBef>
                <a:spcPts val="0"/>
              </a:spcBef>
              <a:spcAft>
                <a:spcPts val="0"/>
              </a:spcAft>
              <a:buSzPct val="100000"/>
              <a:buChar char="◆"/>
            </a:pPr>
            <a:r>
              <a:rPr lang="en"/>
              <a:t>Simpler ETL flows prefered over complex</a:t>
            </a:r>
            <a:endParaRPr/>
          </a:p>
          <a:p>
            <a:pPr marL="914400" lvl="1" indent="-287972" algn="l" rtl="0">
              <a:lnSpc>
                <a:spcPct val="150000"/>
              </a:lnSpc>
              <a:spcBef>
                <a:spcPts val="0"/>
              </a:spcBef>
              <a:spcAft>
                <a:spcPts val="0"/>
              </a:spcAft>
              <a:buSzPct val="100000"/>
              <a:buChar char="◆"/>
            </a:pPr>
            <a:r>
              <a:rPr lang="en"/>
              <a:t>No data preprocessing before performing ETL</a:t>
            </a:r>
            <a:endParaRPr/>
          </a:p>
          <a:p>
            <a:pPr marL="457200" lvl="0" indent="-298767" algn="l" rtl="0">
              <a:lnSpc>
                <a:spcPct val="150000"/>
              </a:lnSpc>
              <a:spcBef>
                <a:spcPts val="0"/>
              </a:spcBef>
              <a:spcAft>
                <a:spcPts val="0"/>
              </a:spcAft>
              <a:buSzPct val="100000"/>
              <a:buChar char="➔"/>
            </a:pPr>
            <a:r>
              <a:rPr lang="en"/>
              <a:t>Recommendations</a:t>
            </a:r>
            <a:endParaRPr/>
          </a:p>
          <a:p>
            <a:pPr marL="914400" lvl="1" indent="-287972" algn="l" rtl="0">
              <a:lnSpc>
                <a:spcPct val="150000"/>
              </a:lnSpc>
              <a:spcBef>
                <a:spcPts val="0"/>
              </a:spcBef>
              <a:spcAft>
                <a:spcPts val="0"/>
              </a:spcAft>
              <a:buSzPct val="100000"/>
              <a:buChar char="◆"/>
            </a:pPr>
            <a:r>
              <a:rPr lang="en"/>
              <a:t>Test ETL pipeline on another dataset</a:t>
            </a:r>
            <a:endParaRPr/>
          </a:p>
          <a:p>
            <a:pPr marL="914400" lvl="1" indent="-287972" algn="l" rtl="0">
              <a:lnSpc>
                <a:spcPct val="150000"/>
              </a:lnSpc>
              <a:spcBef>
                <a:spcPts val="0"/>
              </a:spcBef>
              <a:spcAft>
                <a:spcPts val="0"/>
              </a:spcAft>
              <a:buSzPct val="100000"/>
              <a:buChar char="◆"/>
            </a:pPr>
            <a:r>
              <a:rPr lang="en"/>
              <a:t>Support Data Loading stage to more than 50 rows</a:t>
            </a:r>
            <a:endParaRPr/>
          </a:p>
          <a:p>
            <a:pPr marL="914400" lvl="1" indent="-287972" algn="l" rtl="0">
              <a:lnSpc>
                <a:spcPct val="150000"/>
              </a:lnSpc>
              <a:spcBef>
                <a:spcPts val="0"/>
              </a:spcBef>
              <a:spcAft>
                <a:spcPts val="0"/>
              </a:spcAft>
              <a:buSzPct val="100000"/>
              <a:buChar char="◆"/>
            </a:pPr>
            <a:r>
              <a:rPr lang="en"/>
              <a:t>Extend flow for </a:t>
            </a:r>
            <a:r>
              <a:rPr lang="en" i="1"/>
              <a:t>funding</a:t>
            </a:r>
            <a:r>
              <a:rPr lang="en"/>
              <a:t> and </a:t>
            </a:r>
            <a:r>
              <a:rPr lang="en" i="1"/>
              <a:t>archives</a:t>
            </a:r>
            <a:r>
              <a:rPr lang="en"/>
              <a:t> sub-tables </a:t>
            </a:r>
            <a:endParaRPr/>
          </a:p>
        </p:txBody>
      </p:sp>
      <p:pic>
        <p:nvPicPr>
          <p:cNvPr id="15" name="Audio 14">
            <a:hlinkClick r:id="" action="ppaction://media"/>
            <a:extLst>
              <a:ext uri="{FF2B5EF4-FFF2-40B4-BE49-F238E27FC236}">
                <a16:creationId xmlns:a16="http://schemas.microsoft.com/office/drawing/2014/main" id="{A14E1368-6F5C-4E97-8FEF-DBF8978EE65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172"/>
    </mc:Choice>
    <mc:Fallback xmlns="">
      <p:transition spd="slow" advTm="45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02"/>
                                        </p:tgtEl>
                                        <p:attrNameLst>
                                          <p:attrName>style.visibility</p:attrName>
                                        </p:attrNameLst>
                                      </p:cBhvr>
                                      <p:to>
                                        <p:strVal val="visible"/>
                                      </p:to>
                                    </p:set>
                                    <p:animEffect transition="in" filter="fade">
                                      <p:cBhvr>
                                        <p:cTn id="11" dur="1000"/>
                                        <p:tgtEl>
                                          <p:spTgt spid="50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36"/>
          <p:cNvSpPr txBox="1">
            <a:spLocks noGrp="1"/>
          </p:cNvSpPr>
          <p:nvPr>
            <p:ph type="title"/>
          </p:nvPr>
        </p:nvSpPr>
        <p:spPr>
          <a:xfrm>
            <a:off x="1388550" y="1576875"/>
            <a:ext cx="6366900" cy="18633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5800"/>
              <a:t>Thank You</a:t>
            </a:r>
            <a:endParaRPr sz="5800"/>
          </a:p>
        </p:txBody>
      </p:sp>
      <p:pic>
        <p:nvPicPr>
          <p:cNvPr id="7" name="Audio 6">
            <a:hlinkClick r:id="" action="ppaction://media"/>
            <a:extLst>
              <a:ext uri="{FF2B5EF4-FFF2-40B4-BE49-F238E27FC236}">
                <a16:creationId xmlns:a16="http://schemas.microsoft.com/office/drawing/2014/main" id="{DC9716DC-E43B-4605-AFBE-CF374D1483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96"/>
    </mc:Choice>
    <mc:Fallback xmlns="">
      <p:transition spd="slow" advTm="1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Science Team</a:t>
            </a:r>
            <a:endParaRPr/>
          </a:p>
        </p:txBody>
      </p:sp>
      <p:pic>
        <p:nvPicPr>
          <p:cNvPr id="294" name="Google Shape;294;p15"/>
          <p:cNvPicPr preferRelativeResize="0"/>
          <p:nvPr/>
        </p:nvPicPr>
        <p:blipFill>
          <a:blip r:embed="rId6">
            <a:alphaModFix/>
          </a:blip>
          <a:stretch>
            <a:fillRect/>
          </a:stretch>
        </p:blipFill>
        <p:spPr>
          <a:xfrm>
            <a:off x="968975" y="2049125"/>
            <a:ext cx="977976" cy="1303976"/>
          </a:xfrm>
          <a:prstGeom prst="rect">
            <a:avLst/>
          </a:prstGeom>
          <a:noFill/>
          <a:ln>
            <a:noFill/>
          </a:ln>
        </p:spPr>
      </p:pic>
      <p:sp>
        <p:nvSpPr>
          <p:cNvPr id="295" name="Google Shape;295;p15"/>
          <p:cNvSpPr txBox="1"/>
          <p:nvPr/>
        </p:nvSpPr>
        <p:spPr>
          <a:xfrm>
            <a:off x="851225" y="3441075"/>
            <a:ext cx="15846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Nunito"/>
                <a:ea typeface="Nunito"/>
                <a:cs typeface="Nunito"/>
                <a:sym typeface="Nunito"/>
              </a:rPr>
              <a:t>Shiv Mistry</a:t>
            </a:r>
            <a:endParaRPr b="1" dirty="0">
              <a:latin typeface="Nunito"/>
              <a:ea typeface="Nunito"/>
              <a:cs typeface="Nunito"/>
              <a:sym typeface="Nunito"/>
            </a:endParaRPr>
          </a:p>
          <a:p>
            <a:pPr marL="0" lvl="0" indent="0" algn="l" rtl="0">
              <a:spcBef>
                <a:spcPts val="0"/>
              </a:spcBef>
              <a:spcAft>
                <a:spcPts val="0"/>
              </a:spcAft>
              <a:buNone/>
            </a:pPr>
            <a:r>
              <a:rPr lang="en" sz="1200" dirty="0">
                <a:latin typeface="Nunito"/>
                <a:ea typeface="Nunito"/>
                <a:cs typeface="Nunito"/>
                <a:sym typeface="Nunito"/>
              </a:rPr>
              <a:t>(Team Leader, Resource Collector &amp; ETL Tester)</a:t>
            </a:r>
            <a:endParaRPr sz="1200" dirty="0">
              <a:latin typeface="Nunito"/>
              <a:ea typeface="Nunito"/>
              <a:cs typeface="Nunito"/>
              <a:sym typeface="Nunito"/>
            </a:endParaRPr>
          </a:p>
        </p:txBody>
      </p:sp>
      <p:sp>
        <p:nvSpPr>
          <p:cNvPr id="296" name="Google Shape;296;p15"/>
          <p:cNvSpPr txBox="1"/>
          <p:nvPr/>
        </p:nvSpPr>
        <p:spPr>
          <a:xfrm>
            <a:off x="2793113" y="3095425"/>
            <a:ext cx="15846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Nunito"/>
                <a:ea typeface="Nunito"/>
                <a:cs typeface="Nunito"/>
                <a:sym typeface="Nunito"/>
              </a:rPr>
              <a:t>Hangzhou Wu</a:t>
            </a:r>
            <a:endParaRPr b="1">
              <a:latin typeface="Nunito"/>
              <a:ea typeface="Nunito"/>
              <a:cs typeface="Nunito"/>
              <a:sym typeface="Nunito"/>
            </a:endParaRPr>
          </a:p>
          <a:p>
            <a:pPr marL="0" lvl="0" indent="0" algn="l" rtl="0">
              <a:spcBef>
                <a:spcPts val="0"/>
              </a:spcBef>
              <a:spcAft>
                <a:spcPts val="0"/>
              </a:spcAft>
              <a:buNone/>
            </a:pPr>
            <a:r>
              <a:rPr lang="en" sz="1200">
                <a:latin typeface="Nunito"/>
                <a:ea typeface="Nunito"/>
                <a:cs typeface="Nunito"/>
                <a:sym typeface="Nunito"/>
              </a:rPr>
              <a:t>(Project Manager &amp; ETL Engineer)</a:t>
            </a:r>
            <a:endParaRPr sz="1200">
              <a:latin typeface="Nunito"/>
              <a:ea typeface="Nunito"/>
              <a:cs typeface="Nunito"/>
              <a:sym typeface="Nunito"/>
            </a:endParaRPr>
          </a:p>
        </p:txBody>
      </p:sp>
      <p:sp>
        <p:nvSpPr>
          <p:cNvPr id="297" name="Google Shape;297;p15"/>
          <p:cNvSpPr txBox="1"/>
          <p:nvPr/>
        </p:nvSpPr>
        <p:spPr>
          <a:xfrm>
            <a:off x="5006675" y="3441075"/>
            <a:ext cx="15846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Nunito"/>
                <a:ea typeface="Nunito"/>
                <a:cs typeface="Nunito"/>
                <a:sym typeface="Nunito"/>
              </a:rPr>
              <a:t>Jiahui Zhu</a:t>
            </a:r>
            <a:endParaRPr b="1">
              <a:latin typeface="Nunito"/>
              <a:ea typeface="Nunito"/>
              <a:cs typeface="Nunito"/>
              <a:sym typeface="Nunito"/>
            </a:endParaRPr>
          </a:p>
          <a:p>
            <a:pPr marL="0" lvl="0" indent="0" algn="l" rtl="0">
              <a:spcBef>
                <a:spcPts val="0"/>
              </a:spcBef>
              <a:spcAft>
                <a:spcPts val="0"/>
              </a:spcAft>
              <a:buNone/>
            </a:pPr>
            <a:r>
              <a:rPr lang="en" sz="1200">
                <a:latin typeface="Nunito"/>
                <a:ea typeface="Nunito"/>
                <a:cs typeface="Nunito"/>
                <a:sym typeface="Nunito"/>
              </a:rPr>
              <a:t>(Project Manager &amp; ETL Engineer)</a:t>
            </a:r>
            <a:endParaRPr sz="1200">
              <a:latin typeface="Nunito"/>
              <a:ea typeface="Nunito"/>
              <a:cs typeface="Nunito"/>
              <a:sym typeface="Nunito"/>
            </a:endParaRPr>
          </a:p>
        </p:txBody>
      </p:sp>
      <p:sp>
        <p:nvSpPr>
          <p:cNvPr id="298" name="Google Shape;298;p15"/>
          <p:cNvSpPr txBox="1"/>
          <p:nvPr/>
        </p:nvSpPr>
        <p:spPr>
          <a:xfrm>
            <a:off x="7057600" y="3095425"/>
            <a:ext cx="15846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Nunito"/>
                <a:ea typeface="Nunito"/>
                <a:cs typeface="Nunito"/>
                <a:sym typeface="Nunito"/>
              </a:rPr>
              <a:t>Kanav Sood</a:t>
            </a:r>
            <a:endParaRPr b="1">
              <a:latin typeface="Nunito"/>
              <a:ea typeface="Nunito"/>
              <a:cs typeface="Nunito"/>
              <a:sym typeface="Nunito"/>
            </a:endParaRPr>
          </a:p>
          <a:p>
            <a:pPr marL="0" lvl="0" indent="0" algn="l" rtl="0">
              <a:spcBef>
                <a:spcPts val="0"/>
              </a:spcBef>
              <a:spcAft>
                <a:spcPts val="0"/>
              </a:spcAft>
              <a:buNone/>
            </a:pPr>
            <a:r>
              <a:rPr lang="en" sz="1200">
                <a:latin typeface="Nunito"/>
                <a:ea typeface="Nunito"/>
                <a:cs typeface="Nunito"/>
                <a:sym typeface="Nunito"/>
              </a:rPr>
              <a:t>(Industry Partner Contact &amp; Data Architect)</a:t>
            </a:r>
            <a:endParaRPr sz="1200">
              <a:latin typeface="Nunito"/>
              <a:ea typeface="Nunito"/>
              <a:cs typeface="Nunito"/>
              <a:sym typeface="Nunito"/>
            </a:endParaRPr>
          </a:p>
        </p:txBody>
      </p:sp>
      <p:pic>
        <p:nvPicPr>
          <p:cNvPr id="299" name="Google Shape;299;p15"/>
          <p:cNvPicPr preferRelativeResize="0"/>
          <p:nvPr/>
        </p:nvPicPr>
        <p:blipFill rotWithShape="1">
          <a:blip r:embed="rId7">
            <a:alphaModFix/>
          </a:blip>
          <a:srcRect b="10193"/>
          <a:stretch/>
        </p:blipFill>
        <p:spPr>
          <a:xfrm>
            <a:off x="2917100" y="1619187"/>
            <a:ext cx="1079725" cy="1454925"/>
          </a:xfrm>
          <a:prstGeom prst="rect">
            <a:avLst/>
          </a:prstGeom>
          <a:noFill/>
          <a:ln>
            <a:noFill/>
          </a:ln>
        </p:spPr>
      </p:pic>
      <p:pic>
        <p:nvPicPr>
          <p:cNvPr id="300" name="Google Shape;300;p15"/>
          <p:cNvPicPr preferRelativeResize="0"/>
          <p:nvPr/>
        </p:nvPicPr>
        <p:blipFill>
          <a:blip r:embed="rId8">
            <a:alphaModFix/>
          </a:blip>
          <a:stretch>
            <a:fillRect/>
          </a:stretch>
        </p:blipFill>
        <p:spPr>
          <a:xfrm>
            <a:off x="7057600" y="1536237"/>
            <a:ext cx="1112269" cy="1537851"/>
          </a:xfrm>
          <a:prstGeom prst="rect">
            <a:avLst/>
          </a:prstGeom>
          <a:noFill/>
          <a:ln>
            <a:noFill/>
          </a:ln>
        </p:spPr>
      </p:pic>
      <p:pic>
        <p:nvPicPr>
          <p:cNvPr id="301" name="Google Shape;301;p15"/>
          <p:cNvPicPr preferRelativeResize="0"/>
          <p:nvPr/>
        </p:nvPicPr>
        <p:blipFill rotWithShape="1">
          <a:blip r:embed="rId9">
            <a:alphaModFix/>
          </a:blip>
          <a:srcRect l="14083" t="8767" r="38735" b="15458"/>
          <a:stretch/>
        </p:blipFill>
        <p:spPr>
          <a:xfrm>
            <a:off x="5084825" y="1898175"/>
            <a:ext cx="1207926" cy="1454926"/>
          </a:xfrm>
          <a:prstGeom prst="rect">
            <a:avLst/>
          </a:prstGeom>
          <a:noFill/>
          <a:ln>
            <a:noFill/>
          </a:ln>
        </p:spPr>
      </p:pic>
      <p:pic>
        <p:nvPicPr>
          <p:cNvPr id="9" name="Audio 8">
            <a:hlinkClick r:id="" action="ppaction://media"/>
            <a:extLst>
              <a:ext uri="{FF2B5EF4-FFF2-40B4-BE49-F238E27FC236}">
                <a16:creationId xmlns:a16="http://schemas.microsoft.com/office/drawing/2014/main" id="{C9D91FD9-BD15-884D-AF03-1DDEAEBE3967}"/>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178800" y="41783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5243"/>
    </mc:Choice>
    <mc:Fallback xmlns="">
      <p:transition spd="slow" advTm="25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294"/>
                                        </p:tgtEl>
                                        <p:attrNameLst>
                                          <p:attrName>style.visibility</p:attrName>
                                        </p:attrNameLst>
                                      </p:cBhvr>
                                      <p:to>
                                        <p:strVal val="visible"/>
                                      </p:to>
                                    </p:set>
                                    <p:animEffect transition="in" filter="randombar(horizontal)">
                                      <p:cBhvr>
                                        <p:cTn id="11" dur="500"/>
                                        <p:tgtEl>
                                          <p:spTgt spid="29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295"/>
                                        </p:tgtEl>
                                        <p:attrNameLst>
                                          <p:attrName>style.visibility</p:attrName>
                                        </p:attrNameLst>
                                      </p:cBhvr>
                                      <p:to>
                                        <p:strVal val="visible"/>
                                      </p:to>
                                    </p:set>
                                    <p:animEffect transition="in" filter="randombar(horizontal)">
                                      <p:cBhvr>
                                        <p:cTn id="14" dur="500"/>
                                        <p:tgtEl>
                                          <p:spTgt spid="295"/>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299"/>
                                        </p:tgtEl>
                                        <p:attrNameLst>
                                          <p:attrName>style.visibility</p:attrName>
                                        </p:attrNameLst>
                                      </p:cBhvr>
                                      <p:to>
                                        <p:strVal val="visible"/>
                                      </p:to>
                                    </p:set>
                                    <p:animEffect transition="in" filter="randombar(horizontal)">
                                      <p:cBhvr>
                                        <p:cTn id="19" dur="500"/>
                                        <p:tgtEl>
                                          <p:spTgt spid="29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96"/>
                                        </p:tgtEl>
                                        <p:attrNameLst>
                                          <p:attrName>style.visibility</p:attrName>
                                        </p:attrNameLst>
                                      </p:cBhvr>
                                      <p:to>
                                        <p:strVal val="visible"/>
                                      </p:to>
                                    </p:set>
                                    <p:animEffect transition="in" filter="randombar(horizontal)">
                                      <p:cBhvr>
                                        <p:cTn id="22" dur="500"/>
                                        <p:tgtEl>
                                          <p:spTgt spid="296"/>
                                        </p:tgtEl>
                                      </p:cBhvr>
                                    </p:animEffect>
                                  </p:childTnLst>
                                </p:cTn>
                              </p:par>
                              <p:par>
                                <p:cTn id="23" presetID="14" presetClass="entr" presetSubtype="10" fill="hold" nodeType="withEffect">
                                  <p:stCondLst>
                                    <p:cond delay="0"/>
                                  </p:stCondLst>
                                  <p:childTnLst>
                                    <p:set>
                                      <p:cBhvr>
                                        <p:cTn id="24" dur="1" fill="hold">
                                          <p:stCondLst>
                                            <p:cond delay="0"/>
                                          </p:stCondLst>
                                        </p:cTn>
                                        <p:tgtEl>
                                          <p:spTgt spid="301"/>
                                        </p:tgtEl>
                                        <p:attrNameLst>
                                          <p:attrName>style.visibility</p:attrName>
                                        </p:attrNameLst>
                                      </p:cBhvr>
                                      <p:to>
                                        <p:strVal val="visible"/>
                                      </p:to>
                                    </p:set>
                                    <p:animEffect transition="in" filter="randombar(horizontal)">
                                      <p:cBhvr>
                                        <p:cTn id="25" dur="500"/>
                                        <p:tgtEl>
                                          <p:spTgt spid="30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97"/>
                                        </p:tgtEl>
                                        <p:attrNameLst>
                                          <p:attrName>style.visibility</p:attrName>
                                        </p:attrNameLst>
                                      </p:cBhvr>
                                      <p:to>
                                        <p:strVal val="visible"/>
                                      </p:to>
                                    </p:set>
                                    <p:animEffect transition="in" filter="randombar(horizontal)">
                                      <p:cBhvr>
                                        <p:cTn id="28" dur="500"/>
                                        <p:tgtEl>
                                          <p:spTgt spid="297"/>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300"/>
                                        </p:tgtEl>
                                        <p:attrNameLst>
                                          <p:attrName>style.visibility</p:attrName>
                                        </p:attrNameLst>
                                      </p:cBhvr>
                                      <p:to>
                                        <p:strVal val="visible"/>
                                      </p:to>
                                    </p:set>
                                    <p:animEffect transition="in" filter="randombar(horizontal)">
                                      <p:cBhvr>
                                        <p:cTn id="33" dur="500"/>
                                        <p:tgtEl>
                                          <p:spTgt spid="300"/>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98"/>
                                        </p:tgtEl>
                                        <p:attrNameLst>
                                          <p:attrName>style.visibility</p:attrName>
                                        </p:attrNameLst>
                                      </p:cBhvr>
                                      <p:to>
                                        <p:strVal val="visible"/>
                                      </p:to>
                                    </p:set>
                                    <p:animEffect transition="in" filter="randombar(horizontal)">
                                      <p:cBhvr>
                                        <p:cTn id="36" dur="50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9"/>
                </p:tgtEl>
              </p:cMediaNode>
            </p:audio>
          </p:childTnLst>
        </p:cTn>
      </p:par>
    </p:tnLst>
    <p:bldLst>
      <p:bldP spid="295" grpId="0"/>
      <p:bldP spid="296" grpId="0"/>
      <p:bldP spid="297" grpId="0"/>
      <p:bldP spid="29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Overview</a:t>
            </a:r>
            <a:endParaRPr/>
          </a:p>
        </p:txBody>
      </p:sp>
      <p:sp>
        <p:nvSpPr>
          <p:cNvPr id="307" name="Google Shape;307;p16"/>
          <p:cNvSpPr txBox="1">
            <a:spLocks noGrp="1"/>
          </p:cNvSpPr>
          <p:nvPr>
            <p:ph type="body" idx="1"/>
          </p:nvPr>
        </p:nvSpPr>
        <p:spPr>
          <a:xfrm>
            <a:off x="455750" y="1597875"/>
            <a:ext cx="5640000" cy="31182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SzPts val="1400"/>
              <a:buChar char="➔"/>
            </a:pPr>
            <a:r>
              <a:rPr lang="en" sz="1400" dirty="0"/>
              <a:t>Home of spatial geoscience data</a:t>
            </a:r>
            <a:endParaRPr sz="1400" dirty="0"/>
          </a:p>
          <a:p>
            <a:pPr marL="457200" lvl="0" indent="-317500" algn="l" rtl="0">
              <a:lnSpc>
                <a:spcPct val="150000"/>
              </a:lnSpc>
              <a:spcBef>
                <a:spcPts val="0"/>
              </a:spcBef>
              <a:spcAft>
                <a:spcPts val="0"/>
              </a:spcAft>
              <a:buSzPts val="1400"/>
              <a:buFont typeface="Arial"/>
              <a:buChar char="➔"/>
            </a:pPr>
            <a:r>
              <a:rPr lang="en" sz="1400" dirty="0" err="1"/>
              <a:t>Lithodat’s</a:t>
            </a:r>
            <a:r>
              <a:rPr lang="en" sz="1400" dirty="0"/>
              <a:t> online intuitive platform </a:t>
            </a:r>
            <a:r>
              <a:rPr lang="en" sz="1400" b="1" dirty="0" err="1"/>
              <a:t>LithoSurfer</a:t>
            </a:r>
            <a:endParaRPr sz="1400" b="1" dirty="0"/>
          </a:p>
          <a:p>
            <a:pPr marL="457200" lvl="0" indent="-317500" algn="l" rtl="0">
              <a:lnSpc>
                <a:spcPct val="150000"/>
              </a:lnSpc>
              <a:spcBef>
                <a:spcPts val="0"/>
              </a:spcBef>
              <a:spcAft>
                <a:spcPts val="0"/>
              </a:spcAft>
              <a:buSzPts val="1400"/>
              <a:buChar char="➔"/>
            </a:pPr>
            <a:r>
              <a:rPr lang="en" sz="1400" dirty="0"/>
              <a:t>Rise of geospatial big data         Unstructured &amp; Unorganized</a:t>
            </a:r>
            <a:endParaRPr sz="1400" dirty="0"/>
          </a:p>
          <a:p>
            <a:pPr marL="457200" lvl="0" indent="-317500" algn="l" rtl="0">
              <a:lnSpc>
                <a:spcPct val="150000"/>
              </a:lnSpc>
              <a:spcBef>
                <a:spcPts val="0"/>
              </a:spcBef>
              <a:spcAft>
                <a:spcPts val="0"/>
              </a:spcAft>
              <a:buSzPts val="1400"/>
              <a:buChar char="➔"/>
            </a:pPr>
            <a:r>
              <a:rPr lang="en" sz="1400" dirty="0"/>
              <a:t>Aim to make community portal for geoscience community</a:t>
            </a:r>
            <a:endParaRPr sz="1400" dirty="0"/>
          </a:p>
          <a:p>
            <a:pPr marL="457200" lvl="0" indent="-317500" algn="l" rtl="0">
              <a:lnSpc>
                <a:spcPct val="150000"/>
              </a:lnSpc>
              <a:spcBef>
                <a:spcPts val="0"/>
              </a:spcBef>
              <a:spcAft>
                <a:spcPts val="0"/>
              </a:spcAft>
              <a:buSzPts val="1400"/>
              <a:buChar char="➔"/>
            </a:pPr>
            <a:r>
              <a:rPr lang="en" sz="1400" dirty="0"/>
              <a:t>Vision to provide easy, accessible and fast cloud-hosted spatial DB &amp; built-in analytics to gain valuable insights</a:t>
            </a:r>
            <a:endParaRPr sz="1400" dirty="0"/>
          </a:p>
          <a:p>
            <a:pPr marL="457200" lvl="0" indent="-317500" algn="l" rtl="0">
              <a:lnSpc>
                <a:spcPct val="150000"/>
              </a:lnSpc>
              <a:spcBef>
                <a:spcPts val="0"/>
              </a:spcBef>
              <a:spcAft>
                <a:spcPts val="0"/>
              </a:spcAft>
              <a:buSzPts val="1400"/>
              <a:buChar char="➔"/>
            </a:pPr>
            <a:r>
              <a:rPr lang="en" sz="1400" dirty="0"/>
              <a:t>Thus, Data Scientists needed to organize the data from various sources, structure it and make sense out of it</a:t>
            </a:r>
            <a:endParaRPr sz="1400" dirty="0"/>
          </a:p>
        </p:txBody>
      </p:sp>
      <p:pic>
        <p:nvPicPr>
          <p:cNvPr id="308" name="Google Shape;308;p16"/>
          <p:cNvPicPr preferRelativeResize="0"/>
          <p:nvPr/>
        </p:nvPicPr>
        <p:blipFill>
          <a:blip r:embed="rId6">
            <a:alphaModFix/>
          </a:blip>
          <a:stretch>
            <a:fillRect/>
          </a:stretch>
        </p:blipFill>
        <p:spPr>
          <a:xfrm>
            <a:off x="6095750" y="2266675"/>
            <a:ext cx="2870575" cy="610125"/>
          </a:xfrm>
          <a:prstGeom prst="rect">
            <a:avLst/>
          </a:prstGeom>
          <a:noFill/>
          <a:ln>
            <a:noFill/>
          </a:ln>
        </p:spPr>
      </p:pic>
      <p:cxnSp>
        <p:nvCxnSpPr>
          <p:cNvPr id="309" name="Google Shape;309;p16"/>
          <p:cNvCxnSpPr/>
          <p:nvPr/>
        </p:nvCxnSpPr>
        <p:spPr>
          <a:xfrm>
            <a:off x="3175168" y="2517616"/>
            <a:ext cx="306300" cy="0"/>
          </a:xfrm>
          <a:prstGeom prst="straightConnector1">
            <a:avLst/>
          </a:prstGeom>
          <a:noFill/>
          <a:ln w="9525" cap="flat" cmpd="sng">
            <a:solidFill>
              <a:schemeClr val="dk2"/>
            </a:solidFill>
            <a:prstDash val="solid"/>
            <a:round/>
            <a:headEnd type="none" w="med" len="med"/>
            <a:tailEnd type="triangle" w="med" len="med"/>
          </a:ln>
        </p:spPr>
      </p:cxnSp>
      <p:pic>
        <p:nvPicPr>
          <p:cNvPr id="3" name="Audio 2">
            <a:hlinkClick r:id="" action="ppaction://media"/>
            <a:extLst>
              <a:ext uri="{FF2B5EF4-FFF2-40B4-BE49-F238E27FC236}">
                <a16:creationId xmlns:a16="http://schemas.microsoft.com/office/drawing/2014/main" id="{CD0ACF67-1197-AB4B-A383-7661C8C14BB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78800" y="41783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3738"/>
    </mc:Choice>
    <mc:Fallback xmlns="">
      <p:transition spd="slow" advTm="33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07"/>
                                        </p:tgtEl>
                                        <p:attrNameLst>
                                          <p:attrName>style.visibility</p:attrName>
                                        </p:attrNameLst>
                                      </p:cBhvr>
                                      <p:to>
                                        <p:strVal val="visible"/>
                                      </p:to>
                                    </p:set>
                                    <p:animEffect transition="in" filter="fade">
                                      <p:cBhvr>
                                        <p:cTn id="11" dur="1000"/>
                                        <p:tgtEl>
                                          <p:spTgt spid="307"/>
                                        </p:tgtEl>
                                      </p:cBhvr>
                                    </p:animEffect>
                                  </p:childTnLst>
                                </p:cTn>
                              </p:par>
                              <p:par>
                                <p:cTn id="12" presetID="10" presetClass="entr" presetSubtype="0" fill="hold" nodeType="withEffect">
                                  <p:stCondLst>
                                    <p:cond delay="0"/>
                                  </p:stCondLst>
                                  <p:childTnLst>
                                    <p:set>
                                      <p:cBhvr>
                                        <p:cTn id="13" dur="1" fill="hold">
                                          <p:stCondLst>
                                            <p:cond delay="0"/>
                                          </p:stCondLst>
                                        </p:cTn>
                                        <p:tgtEl>
                                          <p:spTgt spid="309"/>
                                        </p:tgtEl>
                                        <p:attrNameLst>
                                          <p:attrName>style.visibility</p:attrName>
                                        </p:attrNameLst>
                                      </p:cBhvr>
                                      <p:to>
                                        <p:strVal val="visible"/>
                                      </p:to>
                                    </p:set>
                                    <p:animEffect transition="in" filter="fade">
                                      <p:cBhvr>
                                        <p:cTn id="14" dur="10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Intro - Client Problem</a:t>
            </a:r>
            <a:endParaRPr/>
          </a:p>
        </p:txBody>
      </p:sp>
      <p:sp>
        <p:nvSpPr>
          <p:cNvPr id="315" name="Google Shape;315;p17"/>
          <p:cNvSpPr txBox="1">
            <a:spLocks noGrp="1"/>
          </p:cNvSpPr>
          <p:nvPr>
            <p:ph type="body" idx="1"/>
          </p:nvPr>
        </p:nvSpPr>
        <p:spPr>
          <a:xfrm>
            <a:off x="415925" y="1597875"/>
            <a:ext cx="3855000" cy="3391200"/>
          </a:xfrm>
          <a:prstGeom prst="rect">
            <a:avLst/>
          </a:prstGeom>
          <a:ln>
            <a:noFill/>
          </a:ln>
        </p:spPr>
        <p:txBody>
          <a:bodyPr spcFirstLastPara="1" wrap="square" lIns="91425" tIns="91425" rIns="91425" bIns="91425" anchor="t" anchorCtr="0">
            <a:normAutofit lnSpcReduction="10000"/>
          </a:bodyPr>
          <a:lstStyle/>
          <a:p>
            <a:pPr marL="457200" lvl="0" indent="-304800" algn="l" rtl="0">
              <a:spcBef>
                <a:spcPts val="0"/>
              </a:spcBef>
              <a:spcAft>
                <a:spcPts val="0"/>
              </a:spcAft>
              <a:buSzPts val="1200"/>
              <a:buChar char="➔"/>
            </a:pPr>
            <a:r>
              <a:rPr lang="en" sz="1200"/>
              <a:t>Geospatial data collected from various sources do not follow common format/schema </a:t>
            </a:r>
            <a:endParaRPr sz="1200"/>
          </a:p>
          <a:p>
            <a:pPr marL="457200" lvl="0" indent="-304800" algn="l" rtl="0">
              <a:spcBef>
                <a:spcPts val="1000"/>
              </a:spcBef>
              <a:spcAft>
                <a:spcPts val="0"/>
              </a:spcAft>
              <a:buSzPts val="1200"/>
              <a:buChar char="➔"/>
            </a:pPr>
            <a:r>
              <a:rPr lang="en" sz="1200"/>
              <a:t>Core tasks - Data Cleaning, Data Normalization, Mapping Data to a schema followed by Lithodat &amp; Load data into DB</a:t>
            </a:r>
            <a:endParaRPr sz="1200"/>
          </a:p>
          <a:p>
            <a:pPr marL="457200" lvl="0" indent="-304800" algn="l" rtl="0">
              <a:spcBef>
                <a:spcPts val="1000"/>
              </a:spcBef>
              <a:spcAft>
                <a:spcPts val="0"/>
              </a:spcAft>
              <a:buSzPts val="1200"/>
              <a:buChar char="➔"/>
            </a:pPr>
            <a:r>
              <a:rPr lang="en" sz="1200"/>
              <a:t>Focus on Data Engineering stage of DS Pipeline</a:t>
            </a:r>
            <a:endParaRPr sz="1200"/>
          </a:p>
          <a:p>
            <a:pPr marL="457200" lvl="0" indent="0" algn="l" rtl="0">
              <a:spcBef>
                <a:spcPts val="1200"/>
              </a:spcBef>
              <a:spcAft>
                <a:spcPts val="0"/>
              </a:spcAft>
              <a:buNone/>
            </a:pPr>
            <a:endParaRPr sz="1200"/>
          </a:p>
          <a:p>
            <a:pPr marL="457200" lvl="0" indent="-304800" algn="l" rtl="0">
              <a:spcBef>
                <a:spcPts val="1200"/>
              </a:spcBef>
              <a:spcAft>
                <a:spcPts val="0"/>
              </a:spcAft>
              <a:buSzPts val="1200"/>
              <a:buChar char="➔"/>
            </a:pPr>
            <a:r>
              <a:rPr lang="en" sz="1200"/>
              <a:t>Scope of project based on Client requirements:</a:t>
            </a:r>
            <a:endParaRPr sz="1200"/>
          </a:p>
          <a:p>
            <a:pPr marL="914400" lvl="1" indent="-304800" algn="l" rtl="0">
              <a:lnSpc>
                <a:spcPct val="115000"/>
              </a:lnSpc>
              <a:spcBef>
                <a:spcPts val="0"/>
              </a:spcBef>
              <a:spcAft>
                <a:spcPts val="0"/>
              </a:spcAft>
              <a:buSzPts val="1200"/>
              <a:buChar char="◆"/>
            </a:pPr>
            <a:r>
              <a:rPr lang="en" sz="1200"/>
              <a:t>Semi-automated solution</a:t>
            </a:r>
            <a:endParaRPr sz="1200"/>
          </a:p>
          <a:p>
            <a:pPr marL="914400" lvl="1" indent="-304800" algn="l" rtl="0">
              <a:lnSpc>
                <a:spcPct val="115000"/>
              </a:lnSpc>
              <a:spcBef>
                <a:spcPts val="0"/>
              </a:spcBef>
              <a:spcAft>
                <a:spcPts val="0"/>
              </a:spcAft>
              <a:buSzPts val="1200"/>
              <a:buChar char="◆"/>
            </a:pPr>
            <a:r>
              <a:rPr lang="en" sz="1200"/>
              <a:t>ETL tool have user-friendly UI</a:t>
            </a:r>
            <a:endParaRPr sz="1200"/>
          </a:p>
          <a:p>
            <a:pPr marL="914400" lvl="1" indent="-304800" algn="l" rtl="0">
              <a:lnSpc>
                <a:spcPct val="115000"/>
              </a:lnSpc>
              <a:spcBef>
                <a:spcPts val="0"/>
              </a:spcBef>
              <a:spcAft>
                <a:spcPts val="0"/>
              </a:spcAft>
              <a:buSzPts val="1200"/>
              <a:buChar char="◆"/>
            </a:pPr>
            <a:r>
              <a:rPr lang="en" sz="1200"/>
              <a:t>ETL tool have shallow learning curve</a:t>
            </a:r>
            <a:endParaRPr sz="1200"/>
          </a:p>
          <a:p>
            <a:pPr marL="914400" lvl="1" indent="-304800" algn="l" rtl="0">
              <a:lnSpc>
                <a:spcPct val="115000"/>
              </a:lnSpc>
              <a:spcBef>
                <a:spcPts val="0"/>
              </a:spcBef>
              <a:spcAft>
                <a:spcPts val="0"/>
              </a:spcAft>
              <a:buSzPts val="1200"/>
              <a:buChar char="◆"/>
            </a:pPr>
            <a:r>
              <a:rPr lang="en" sz="1200"/>
              <a:t>Non programmable solution</a:t>
            </a:r>
            <a:endParaRPr sz="1200"/>
          </a:p>
        </p:txBody>
      </p:sp>
      <p:pic>
        <p:nvPicPr>
          <p:cNvPr id="316" name="Google Shape;316;p17"/>
          <p:cNvPicPr preferRelativeResize="0"/>
          <p:nvPr/>
        </p:nvPicPr>
        <p:blipFill>
          <a:blip r:embed="rId6">
            <a:alphaModFix/>
          </a:blip>
          <a:stretch>
            <a:fillRect/>
          </a:stretch>
        </p:blipFill>
        <p:spPr>
          <a:xfrm>
            <a:off x="4383775" y="1878750"/>
            <a:ext cx="4545275" cy="1779825"/>
          </a:xfrm>
          <a:prstGeom prst="rect">
            <a:avLst/>
          </a:prstGeom>
          <a:noFill/>
          <a:ln>
            <a:noFill/>
          </a:ln>
        </p:spPr>
      </p:pic>
      <p:sp>
        <p:nvSpPr>
          <p:cNvPr id="317" name="Google Shape;317;p17"/>
          <p:cNvSpPr txBox="1"/>
          <p:nvPr/>
        </p:nvSpPr>
        <p:spPr>
          <a:xfrm>
            <a:off x="4795525" y="3873150"/>
            <a:ext cx="3855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Nunito"/>
                <a:ea typeface="Nunito"/>
                <a:cs typeface="Nunito"/>
                <a:sym typeface="Nunito"/>
              </a:rPr>
              <a:t>Goal : </a:t>
            </a:r>
            <a:r>
              <a:rPr lang="en" sz="1200">
                <a:solidFill>
                  <a:schemeClr val="dk2"/>
                </a:solidFill>
                <a:latin typeface="Nunito"/>
                <a:ea typeface="Nunito"/>
                <a:cs typeface="Nunito"/>
                <a:sym typeface="Nunito"/>
              </a:rPr>
              <a:t>Find a semi-automated ETL process to bring unstructured geological data into a structured and queryable form</a:t>
            </a:r>
            <a:r>
              <a:rPr lang="en">
                <a:latin typeface="Nunito"/>
                <a:ea typeface="Nunito"/>
                <a:cs typeface="Nunito"/>
                <a:sym typeface="Nunito"/>
              </a:rPr>
              <a:t> </a:t>
            </a:r>
            <a:endParaRPr>
              <a:latin typeface="Nunito"/>
              <a:ea typeface="Nunito"/>
              <a:cs typeface="Nunito"/>
              <a:sym typeface="Nunito"/>
            </a:endParaRPr>
          </a:p>
        </p:txBody>
      </p:sp>
      <p:pic>
        <p:nvPicPr>
          <p:cNvPr id="11" name="Audio 10">
            <a:hlinkClick r:id="" action="ppaction://media"/>
            <a:extLst>
              <a:ext uri="{FF2B5EF4-FFF2-40B4-BE49-F238E27FC236}">
                <a16:creationId xmlns:a16="http://schemas.microsoft.com/office/drawing/2014/main" id="{2233ECFB-B576-E742-84C9-ED807B71F43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78800" y="41783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9024"/>
    </mc:Choice>
    <mc:Fallback xmlns="">
      <p:transition spd="slow" advTm="29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15"/>
                                        </p:tgtEl>
                                        <p:attrNameLst>
                                          <p:attrName>style.visibility</p:attrName>
                                        </p:attrNameLst>
                                      </p:cBhvr>
                                      <p:to>
                                        <p:strVal val="visible"/>
                                      </p:to>
                                    </p:set>
                                    <p:animEffect transition="in" filter="fade">
                                      <p:cBhvr>
                                        <p:cTn id="11" dur="1000"/>
                                        <p:tgtEl>
                                          <p:spTgt spid="3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17"/>
                                        </p:tgtEl>
                                        <p:attrNameLst>
                                          <p:attrName>style.visibility</p:attrName>
                                        </p:attrNameLst>
                                      </p:cBhvr>
                                      <p:to>
                                        <p:strVal val="visible"/>
                                      </p:to>
                                    </p:set>
                                    <p:animEffect transition="in" filter="fade">
                                      <p:cBhvr>
                                        <p:cTn id="16" dur="1000"/>
                                        <p:tgtEl>
                                          <p:spTgt spid="3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Project Steps</a:t>
            </a:r>
            <a:endParaRPr/>
          </a:p>
        </p:txBody>
      </p:sp>
      <p:grpSp>
        <p:nvGrpSpPr>
          <p:cNvPr id="323" name="Google Shape;323;p18"/>
          <p:cNvGrpSpPr/>
          <p:nvPr/>
        </p:nvGrpSpPr>
        <p:grpSpPr>
          <a:xfrm>
            <a:off x="5677490" y="1442312"/>
            <a:ext cx="3141407" cy="3341290"/>
            <a:chOff x="5632317" y="1189775"/>
            <a:chExt cx="3305700" cy="3483050"/>
          </a:xfrm>
        </p:grpSpPr>
        <p:sp>
          <p:nvSpPr>
            <p:cNvPr id="324" name="Google Shape;324;p18"/>
            <p:cNvSpPr/>
            <p:nvPr/>
          </p:nvSpPr>
          <p:spPr>
            <a:xfrm>
              <a:off x="5632317" y="1189775"/>
              <a:ext cx="3305700" cy="669000"/>
            </a:xfrm>
            <a:prstGeom prst="chevron">
              <a:avLst>
                <a:gd name="adj" fmla="val 50000"/>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Stage 3</a:t>
              </a:r>
              <a:endParaRPr>
                <a:solidFill>
                  <a:srgbClr val="FFFFFF"/>
                </a:solidFill>
                <a:latin typeface="Roboto"/>
                <a:ea typeface="Roboto"/>
                <a:cs typeface="Roboto"/>
                <a:sym typeface="Roboto"/>
              </a:endParaRPr>
            </a:p>
            <a:p>
              <a:pPr marL="0" lvl="0" indent="0" algn="ctr" rtl="0">
                <a:spcBef>
                  <a:spcPts val="0"/>
                </a:spcBef>
                <a:spcAft>
                  <a:spcPts val="0"/>
                </a:spcAft>
                <a:buNone/>
              </a:pPr>
              <a:r>
                <a:rPr lang="en">
                  <a:solidFill>
                    <a:srgbClr val="FFFFFF"/>
                  </a:solidFill>
                  <a:latin typeface="Roboto"/>
                  <a:ea typeface="Roboto"/>
                  <a:cs typeface="Roboto"/>
                  <a:sym typeface="Roboto"/>
                </a:rPr>
                <a:t>(</a:t>
              </a:r>
              <a:r>
                <a:rPr lang="en" sz="1300">
                  <a:latin typeface="Nunito"/>
                  <a:ea typeface="Nunito"/>
                  <a:cs typeface="Nunito"/>
                  <a:sym typeface="Nunito"/>
                </a:rPr>
                <a:t>Final ETL pipeline for client</a:t>
              </a:r>
              <a:r>
                <a:rPr lang="en">
                  <a:solidFill>
                    <a:srgbClr val="FFFFFF"/>
                  </a:solidFill>
                  <a:latin typeface="Roboto"/>
                  <a:ea typeface="Roboto"/>
                  <a:cs typeface="Roboto"/>
                  <a:sym typeface="Roboto"/>
                </a:rPr>
                <a:t>)</a:t>
              </a:r>
              <a:endParaRPr>
                <a:solidFill>
                  <a:srgbClr val="FFFFFF"/>
                </a:solidFill>
                <a:latin typeface="Roboto"/>
                <a:ea typeface="Roboto"/>
                <a:cs typeface="Roboto"/>
                <a:sym typeface="Roboto"/>
              </a:endParaRPr>
            </a:p>
          </p:txBody>
        </p:sp>
        <p:sp>
          <p:nvSpPr>
            <p:cNvPr id="325" name="Google Shape;325;p18"/>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Font typeface="Nunito"/>
                <a:buChar char="➔"/>
              </a:pPr>
              <a:r>
                <a:rPr lang="en" sz="1200">
                  <a:latin typeface="Nunito"/>
                  <a:ea typeface="Nunito"/>
                  <a:cs typeface="Nunito"/>
                  <a:sym typeface="Nunito"/>
                </a:rPr>
                <a:t>Design pipeline on chosen tool</a:t>
              </a:r>
              <a:endParaRPr sz="1200">
                <a:latin typeface="Nunito"/>
                <a:ea typeface="Nunito"/>
                <a:cs typeface="Nunito"/>
                <a:sym typeface="Nunito"/>
              </a:endParaRPr>
            </a:p>
            <a:p>
              <a:pPr marL="457200" lvl="0" indent="0" algn="l" rtl="0">
                <a:spcBef>
                  <a:spcPts val="0"/>
                </a:spcBef>
                <a:spcAft>
                  <a:spcPts val="0"/>
                </a:spcAft>
                <a:buNone/>
              </a:pPr>
              <a:endParaRPr sz="1200">
                <a:latin typeface="Nunito"/>
                <a:ea typeface="Nunito"/>
                <a:cs typeface="Nunito"/>
                <a:sym typeface="Nunito"/>
              </a:endParaRPr>
            </a:p>
            <a:p>
              <a:pPr marL="457200" lvl="0" indent="-304800" algn="l" rtl="0">
                <a:spcBef>
                  <a:spcPts val="0"/>
                </a:spcBef>
                <a:spcAft>
                  <a:spcPts val="0"/>
                </a:spcAft>
                <a:buSzPts val="1200"/>
                <a:buFont typeface="Nunito"/>
                <a:buChar char="➔"/>
              </a:pPr>
              <a:r>
                <a:rPr lang="en" sz="1200">
                  <a:latin typeface="Nunito"/>
                  <a:ea typeface="Nunito"/>
                  <a:cs typeface="Nunito"/>
                  <a:sym typeface="Nunito"/>
                </a:rPr>
                <a:t>Test out pipeline </a:t>
              </a:r>
              <a:endParaRPr sz="1200">
                <a:latin typeface="Nunito"/>
                <a:ea typeface="Nunito"/>
                <a:cs typeface="Nunito"/>
                <a:sym typeface="Nunito"/>
              </a:endParaRPr>
            </a:p>
            <a:p>
              <a:pPr marL="457200" lvl="0" indent="0" algn="l" rtl="0">
                <a:spcBef>
                  <a:spcPts val="0"/>
                </a:spcBef>
                <a:spcAft>
                  <a:spcPts val="0"/>
                </a:spcAft>
                <a:buNone/>
              </a:pPr>
              <a:endParaRPr sz="1200">
                <a:latin typeface="Nunito"/>
                <a:ea typeface="Nunito"/>
                <a:cs typeface="Nunito"/>
                <a:sym typeface="Nunito"/>
              </a:endParaRPr>
            </a:p>
            <a:p>
              <a:pPr marL="457200" lvl="0" indent="-304800" algn="l" rtl="0">
                <a:spcBef>
                  <a:spcPts val="0"/>
                </a:spcBef>
                <a:spcAft>
                  <a:spcPts val="0"/>
                </a:spcAft>
                <a:buSzPts val="1200"/>
                <a:buFont typeface="Nunito"/>
                <a:buChar char="➔"/>
              </a:pPr>
              <a:r>
                <a:rPr lang="en" sz="1200">
                  <a:latin typeface="Nunito"/>
                  <a:ea typeface="Nunito"/>
                  <a:cs typeface="Nunito"/>
                  <a:sym typeface="Nunito"/>
                </a:rPr>
                <a:t>Import (transformed) data to lithosurfer</a:t>
              </a:r>
              <a:endParaRPr sz="1200">
                <a:latin typeface="Roboto"/>
                <a:ea typeface="Roboto"/>
                <a:cs typeface="Roboto"/>
                <a:sym typeface="Roboto"/>
              </a:endParaRPr>
            </a:p>
          </p:txBody>
        </p:sp>
      </p:grpSp>
      <p:grpSp>
        <p:nvGrpSpPr>
          <p:cNvPr id="326" name="Google Shape;326;p18"/>
          <p:cNvGrpSpPr/>
          <p:nvPr/>
        </p:nvGrpSpPr>
        <p:grpSpPr>
          <a:xfrm>
            <a:off x="325100" y="1442518"/>
            <a:ext cx="3370619" cy="3341084"/>
            <a:chOff x="0" y="1189989"/>
            <a:chExt cx="3546900" cy="3482836"/>
          </a:xfrm>
        </p:grpSpPr>
        <p:sp>
          <p:nvSpPr>
            <p:cNvPr id="327" name="Google Shape;327;p18"/>
            <p:cNvSpPr/>
            <p:nvPr/>
          </p:nvSpPr>
          <p:spPr>
            <a:xfrm>
              <a:off x="0" y="1189989"/>
              <a:ext cx="3546900" cy="669000"/>
            </a:xfrm>
            <a:prstGeom prst="homePlate">
              <a:avLst>
                <a:gd name="adj" fmla="val 50000"/>
              </a:avLst>
            </a:prstGeom>
            <a:solidFill>
              <a:srgbClr val="BF9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Stage 1</a:t>
              </a:r>
              <a:endParaRPr>
                <a:solidFill>
                  <a:srgbClr val="FFFFFF"/>
                </a:solidFill>
                <a:latin typeface="Roboto"/>
                <a:ea typeface="Roboto"/>
                <a:cs typeface="Roboto"/>
                <a:sym typeface="Roboto"/>
              </a:endParaRPr>
            </a:p>
            <a:p>
              <a:pPr marL="0" lvl="0" indent="0" algn="ctr" rtl="0">
                <a:spcBef>
                  <a:spcPts val="0"/>
                </a:spcBef>
                <a:spcAft>
                  <a:spcPts val="0"/>
                </a:spcAft>
                <a:buNone/>
              </a:pPr>
              <a:r>
                <a:rPr lang="en">
                  <a:solidFill>
                    <a:srgbClr val="FFFFFF"/>
                  </a:solidFill>
                  <a:latin typeface="Roboto"/>
                  <a:ea typeface="Roboto"/>
                  <a:cs typeface="Roboto"/>
                  <a:sym typeface="Roboto"/>
                </a:rPr>
                <a:t>(</a:t>
              </a:r>
              <a:r>
                <a:rPr lang="en" sz="1300">
                  <a:latin typeface="Nunito"/>
                  <a:ea typeface="Nunito"/>
                  <a:cs typeface="Nunito"/>
                  <a:sym typeface="Nunito"/>
                </a:rPr>
                <a:t>Literature Review/Related Work</a:t>
              </a:r>
              <a:r>
                <a:rPr lang="en">
                  <a:solidFill>
                    <a:srgbClr val="FFFFFF"/>
                  </a:solidFill>
                  <a:latin typeface="Roboto"/>
                  <a:ea typeface="Roboto"/>
                  <a:cs typeface="Roboto"/>
                  <a:sym typeface="Roboto"/>
                </a:rPr>
                <a:t>)</a:t>
              </a:r>
              <a:endParaRPr>
                <a:solidFill>
                  <a:srgbClr val="FFFFFF"/>
                </a:solidFill>
                <a:latin typeface="Roboto"/>
                <a:ea typeface="Roboto"/>
                <a:cs typeface="Roboto"/>
                <a:sym typeface="Roboto"/>
              </a:endParaRPr>
            </a:p>
          </p:txBody>
        </p:sp>
        <p:sp>
          <p:nvSpPr>
            <p:cNvPr id="328" name="Google Shape;328;p18"/>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Font typeface="Nunito"/>
                <a:buChar char="➔"/>
              </a:pPr>
              <a:r>
                <a:rPr lang="en" sz="1200">
                  <a:latin typeface="Nunito"/>
                  <a:ea typeface="Nunito"/>
                  <a:cs typeface="Nunito"/>
                  <a:sym typeface="Nunito"/>
                </a:rPr>
                <a:t>ETL &amp; its testing techniques</a:t>
              </a:r>
              <a:endParaRPr sz="1200">
                <a:latin typeface="Nunito"/>
                <a:ea typeface="Nunito"/>
                <a:cs typeface="Nunito"/>
                <a:sym typeface="Nunito"/>
              </a:endParaRPr>
            </a:p>
            <a:p>
              <a:pPr marL="457200" lvl="0" indent="0" algn="l" rtl="0">
                <a:spcBef>
                  <a:spcPts val="0"/>
                </a:spcBef>
                <a:spcAft>
                  <a:spcPts val="0"/>
                </a:spcAft>
                <a:buNone/>
              </a:pPr>
              <a:endParaRPr sz="1200">
                <a:latin typeface="Nunito"/>
                <a:ea typeface="Nunito"/>
                <a:cs typeface="Nunito"/>
                <a:sym typeface="Nunito"/>
              </a:endParaRPr>
            </a:p>
            <a:p>
              <a:pPr marL="457200" lvl="0" indent="-304800" algn="l" rtl="0">
                <a:spcBef>
                  <a:spcPts val="0"/>
                </a:spcBef>
                <a:spcAft>
                  <a:spcPts val="0"/>
                </a:spcAft>
                <a:buSzPts val="1200"/>
                <a:buFont typeface="Nunito"/>
                <a:buChar char="➔"/>
              </a:pPr>
              <a:r>
                <a:rPr lang="en" sz="1200">
                  <a:latin typeface="Nunito"/>
                  <a:ea typeface="Nunito"/>
                  <a:cs typeface="Nunito"/>
                  <a:sym typeface="Nunito"/>
                </a:rPr>
                <a:t>Comparison of ETL tools</a:t>
              </a:r>
              <a:endParaRPr sz="1200">
                <a:latin typeface="Nunito"/>
                <a:ea typeface="Nunito"/>
                <a:cs typeface="Nunito"/>
                <a:sym typeface="Nunito"/>
              </a:endParaRPr>
            </a:p>
            <a:p>
              <a:pPr marL="457200" lvl="0" indent="0" algn="l" rtl="0">
                <a:spcBef>
                  <a:spcPts val="0"/>
                </a:spcBef>
                <a:spcAft>
                  <a:spcPts val="0"/>
                </a:spcAft>
                <a:buNone/>
              </a:pPr>
              <a:endParaRPr sz="1200">
                <a:latin typeface="Nunito"/>
                <a:ea typeface="Nunito"/>
                <a:cs typeface="Nunito"/>
                <a:sym typeface="Nunito"/>
              </a:endParaRPr>
            </a:p>
            <a:p>
              <a:pPr marL="457200" lvl="0" indent="-304800" algn="l" rtl="0">
                <a:spcBef>
                  <a:spcPts val="0"/>
                </a:spcBef>
                <a:spcAft>
                  <a:spcPts val="0"/>
                </a:spcAft>
                <a:buSzPts val="1200"/>
                <a:buFont typeface="Nunito"/>
                <a:buChar char="➔"/>
              </a:pPr>
              <a:r>
                <a:rPr lang="en" sz="1200">
                  <a:latin typeface="Nunito"/>
                  <a:ea typeface="Nunito"/>
                  <a:cs typeface="Nunito"/>
                  <a:sym typeface="Nunito"/>
                </a:rPr>
                <a:t>Data Normalization</a:t>
              </a:r>
              <a:endParaRPr sz="1200">
                <a:latin typeface="Nunito"/>
                <a:ea typeface="Nunito"/>
                <a:cs typeface="Nunito"/>
                <a:sym typeface="Nunito"/>
              </a:endParaRPr>
            </a:p>
            <a:p>
              <a:pPr marL="457200" lvl="0" indent="0" algn="l" rtl="0">
                <a:spcBef>
                  <a:spcPts val="0"/>
                </a:spcBef>
                <a:spcAft>
                  <a:spcPts val="0"/>
                </a:spcAft>
                <a:buNone/>
              </a:pPr>
              <a:endParaRPr sz="1200">
                <a:latin typeface="Nunito"/>
                <a:ea typeface="Nunito"/>
                <a:cs typeface="Nunito"/>
                <a:sym typeface="Nunito"/>
              </a:endParaRPr>
            </a:p>
            <a:p>
              <a:pPr marL="457200" lvl="0" indent="-304800" algn="l" rtl="0">
                <a:spcBef>
                  <a:spcPts val="0"/>
                </a:spcBef>
                <a:spcAft>
                  <a:spcPts val="0"/>
                </a:spcAft>
                <a:buSzPts val="1200"/>
                <a:buFont typeface="Nunito"/>
                <a:buChar char="➔"/>
              </a:pPr>
              <a:r>
                <a:rPr lang="en" sz="1200">
                  <a:latin typeface="Nunito"/>
                  <a:ea typeface="Nunito"/>
                  <a:cs typeface="Nunito"/>
                  <a:sym typeface="Nunito"/>
                </a:rPr>
                <a:t>Challenges for the project</a:t>
              </a:r>
              <a:endParaRPr sz="1200">
                <a:latin typeface="Roboto"/>
                <a:ea typeface="Roboto"/>
                <a:cs typeface="Roboto"/>
                <a:sym typeface="Roboto"/>
              </a:endParaRPr>
            </a:p>
          </p:txBody>
        </p:sp>
      </p:grpSp>
      <p:grpSp>
        <p:nvGrpSpPr>
          <p:cNvPr id="329" name="Google Shape;329;p18"/>
          <p:cNvGrpSpPr/>
          <p:nvPr/>
        </p:nvGrpSpPr>
        <p:grpSpPr>
          <a:xfrm>
            <a:off x="3086629" y="1442312"/>
            <a:ext cx="3141407" cy="3341290"/>
            <a:chOff x="2944204" y="1189775"/>
            <a:chExt cx="3305700" cy="3483050"/>
          </a:xfrm>
        </p:grpSpPr>
        <p:sp>
          <p:nvSpPr>
            <p:cNvPr id="330" name="Google Shape;330;p18"/>
            <p:cNvSpPr/>
            <p:nvPr/>
          </p:nvSpPr>
          <p:spPr>
            <a:xfrm>
              <a:off x="2944204" y="1189775"/>
              <a:ext cx="3305700" cy="669000"/>
            </a:xfrm>
            <a:prstGeom prst="chevron">
              <a:avLst>
                <a:gd name="adj" fmla="val 50000"/>
              </a:avLst>
            </a:prstGeom>
            <a:solidFill>
              <a:srgbClr val="F1C23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Stage 2</a:t>
              </a:r>
              <a:endParaRPr>
                <a:solidFill>
                  <a:srgbClr val="FFFFFF"/>
                </a:solidFill>
                <a:latin typeface="Roboto"/>
                <a:ea typeface="Roboto"/>
                <a:cs typeface="Roboto"/>
                <a:sym typeface="Roboto"/>
              </a:endParaRPr>
            </a:p>
            <a:p>
              <a:pPr marL="0" lvl="0" indent="0" algn="ctr" rtl="0">
                <a:spcBef>
                  <a:spcPts val="0"/>
                </a:spcBef>
                <a:spcAft>
                  <a:spcPts val="0"/>
                </a:spcAft>
                <a:buNone/>
              </a:pPr>
              <a:r>
                <a:rPr lang="en">
                  <a:solidFill>
                    <a:srgbClr val="FFFFFF"/>
                  </a:solidFill>
                  <a:latin typeface="Roboto"/>
                  <a:ea typeface="Roboto"/>
                  <a:cs typeface="Roboto"/>
                  <a:sym typeface="Roboto"/>
                </a:rPr>
                <a:t>(</a:t>
              </a:r>
              <a:r>
                <a:rPr lang="en" sz="1300">
                  <a:latin typeface="Nunito"/>
                  <a:ea typeface="Nunito"/>
                  <a:cs typeface="Nunito"/>
                  <a:sym typeface="Nunito"/>
                </a:rPr>
                <a:t>Testing ETL tools</a:t>
              </a:r>
              <a:r>
                <a:rPr lang="en">
                  <a:solidFill>
                    <a:srgbClr val="FFFFFF"/>
                  </a:solidFill>
                  <a:latin typeface="Roboto"/>
                  <a:ea typeface="Roboto"/>
                  <a:cs typeface="Roboto"/>
                  <a:sym typeface="Roboto"/>
                </a:rPr>
                <a:t>)</a:t>
              </a:r>
              <a:endParaRPr>
                <a:solidFill>
                  <a:srgbClr val="FFFFFF"/>
                </a:solidFill>
                <a:latin typeface="Roboto"/>
                <a:ea typeface="Roboto"/>
                <a:cs typeface="Roboto"/>
                <a:sym typeface="Roboto"/>
              </a:endParaRPr>
            </a:p>
          </p:txBody>
        </p:sp>
        <p:sp>
          <p:nvSpPr>
            <p:cNvPr id="331" name="Google Shape;331;p18"/>
            <p:cNvSpPr txBox="1"/>
            <p:nvPr/>
          </p:nvSpPr>
          <p:spPr>
            <a:xfrm>
              <a:off x="3492149" y="2057125"/>
              <a:ext cx="2236200" cy="26157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Font typeface="Nunito"/>
                <a:buChar char="➔"/>
              </a:pPr>
              <a:r>
                <a:rPr lang="en" sz="1200">
                  <a:latin typeface="Nunito"/>
                  <a:ea typeface="Nunito"/>
                  <a:cs typeface="Nunito"/>
                  <a:sym typeface="Nunito"/>
                </a:rPr>
                <a:t>Pentaho Software</a:t>
              </a:r>
              <a:endParaRPr sz="1200">
                <a:latin typeface="Nunito"/>
                <a:ea typeface="Nunito"/>
                <a:cs typeface="Nunito"/>
                <a:sym typeface="Nunito"/>
              </a:endParaRPr>
            </a:p>
            <a:p>
              <a:pPr marL="457200" lvl="0" indent="0" algn="l" rtl="0">
                <a:spcBef>
                  <a:spcPts val="0"/>
                </a:spcBef>
                <a:spcAft>
                  <a:spcPts val="0"/>
                </a:spcAft>
                <a:buNone/>
              </a:pPr>
              <a:endParaRPr sz="1200">
                <a:latin typeface="Nunito"/>
                <a:ea typeface="Nunito"/>
                <a:cs typeface="Nunito"/>
                <a:sym typeface="Nunito"/>
              </a:endParaRPr>
            </a:p>
            <a:p>
              <a:pPr marL="457200" lvl="0" indent="-304800" algn="l" rtl="0">
                <a:spcBef>
                  <a:spcPts val="0"/>
                </a:spcBef>
                <a:spcAft>
                  <a:spcPts val="0"/>
                </a:spcAft>
                <a:buSzPts val="1200"/>
                <a:buFont typeface="Nunito"/>
                <a:buChar char="➔"/>
              </a:pPr>
              <a:r>
                <a:rPr lang="en" sz="1200">
                  <a:latin typeface="Nunito"/>
                  <a:ea typeface="Nunito"/>
                  <a:cs typeface="Nunito"/>
                  <a:sym typeface="Nunito"/>
                </a:rPr>
                <a:t>Tableau prep</a:t>
              </a:r>
              <a:endParaRPr sz="1200">
                <a:latin typeface="Nunito"/>
                <a:ea typeface="Nunito"/>
                <a:cs typeface="Nunito"/>
                <a:sym typeface="Nunito"/>
              </a:endParaRPr>
            </a:p>
            <a:p>
              <a:pPr marL="457200" lvl="0" indent="0" algn="l" rtl="0">
                <a:spcBef>
                  <a:spcPts val="0"/>
                </a:spcBef>
                <a:spcAft>
                  <a:spcPts val="0"/>
                </a:spcAft>
                <a:buNone/>
              </a:pPr>
              <a:endParaRPr sz="1200">
                <a:latin typeface="Nunito"/>
                <a:ea typeface="Nunito"/>
                <a:cs typeface="Nunito"/>
                <a:sym typeface="Nunito"/>
              </a:endParaRPr>
            </a:p>
            <a:p>
              <a:pPr marL="457200" lvl="0" indent="-304800" algn="l" rtl="0">
                <a:spcBef>
                  <a:spcPts val="0"/>
                </a:spcBef>
                <a:spcAft>
                  <a:spcPts val="0"/>
                </a:spcAft>
                <a:buSzPts val="1200"/>
                <a:buFont typeface="Nunito"/>
                <a:buChar char="➔"/>
              </a:pPr>
              <a:r>
                <a:rPr lang="en" sz="1200">
                  <a:latin typeface="Nunito"/>
                  <a:ea typeface="Nunito"/>
                  <a:cs typeface="Nunito"/>
                  <a:sym typeface="Nunito"/>
                </a:rPr>
                <a:t>Results of tests conducted</a:t>
              </a:r>
              <a:endParaRPr sz="1200">
                <a:latin typeface="Roboto"/>
                <a:ea typeface="Roboto"/>
                <a:cs typeface="Roboto"/>
                <a:sym typeface="Roboto"/>
              </a:endParaRPr>
            </a:p>
          </p:txBody>
        </p:sp>
      </p:grpSp>
      <p:pic>
        <p:nvPicPr>
          <p:cNvPr id="21" name="Audio 20">
            <a:hlinkClick r:id="" action="ppaction://media"/>
            <a:extLst>
              <a:ext uri="{FF2B5EF4-FFF2-40B4-BE49-F238E27FC236}">
                <a16:creationId xmlns:a16="http://schemas.microsoft.com/office/drawing/2014/main" id="{84366CE2-60D9-0241-9C90-EE171D7427E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41783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4853"/>
    </mc:Choice>
    <mc:Fallback xmlns="">
      <p:transition spd="slow" advTm="34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26"/>
                                        </p:tgtEl>
                                        <p:attrNameLst>
                                          <p:attrName>style.visibility</p:attrName>
                                        </p:attrNameLst>
                                      </p:cBhvr>
                                      <p:to>
                                        <p:strVal val="visible"/>
                                      </p:to>
                                    </p:set>
                                    <p:animEffect transition="in" filter="fade">
                                      <p:cBhvr>
                                        <p:cTn id="11" dur="1000"/>
                                        <p:tgtEl>
                                          <p:spTgt spid="3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29"/>
                                        </p:tgtEl>
                                        <p:attrNameLst>
                                          <p:attrName>style.visibility</p:attrName>
                                        </p:attrNameLst>
                                      </p:cBhvr>
                                      <p:to>
                                        <p:strVal val="visible"/>
                                      </p:to>
                                    </p:set>
                                    <p:animEffect transition="in" filter="fade">
                                      <p:cBhvr>
                                        <p:cTn id="16" dur="1000"/>
                                        <p:tgtEl>
                                          <p:spTgt spid="3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3"/>
                                        </p:tgtEl>
                                        <p:attrNameLst>
                                          <p:attrName>style.visibility</p:attrName>
                                        </p:attrNameLst>
                                      </p:cBhvr>
                                      <p:to>
                                        <p:strVal val="visible"/>
                                      </p:to>
                                    </p:set>
                                    <p:animEffect transition="in" filter="fade">
                                      <p:cBhvr>
                                        <p:cTn id="21" dur="10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9"/>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Related Work &amp;</a:t>
            </a:r>
            <a:endParaRPr/>
          </a:p>
          <a:p>
            <a:pPr marL="0" lvl="0" indent="0" algn="l" rtl="0">
              <a:spcBef>
                <a:spcPts val="0"/>
              </a:spcBef>
              <a:spcAft>
                <a:spcPts val="0"/>
              </a:spcAft>
              <a:buNone/>
            </a:pPr>
            <a:r>
              <a:rPr lang="en"/>
              <a:t>Literature Review</a:t>
            </a:r>
            <a:endParaRPr/>
          </a:p>
        </p:txBody>
      </p:sp>
      <p:pic>
        <p:nvPicPr>
          <p:cNvPr id="5" name="Audio 4">
            <a:hlinkClick r:id="" action="ppaction://media"/>
            <a:extLst>
              <a:ext uri="{FF2B5EF4-FFF2-40B4-BE49-F238E27FC236}">
                <a16:creationId xmlns:a16="http://schemas.microsoft.com/office/drawing/2014/main" id="{424DB87E-F8C4-4A92-A66B-F0FED3BBED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465"/>
    </mc:Choice>
    <mc:Fallback xmlns="">
      <p:transition spd="slow" advTm="6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is ETL? </a:t>
            </a:r>
            <a:endParaRPr/>
          </a:p>
        </p:txBody>
      </p:sp>
      <p:sp>
        <p:nvSpPr>
          <p:cNvPr id="342" name="Google Shape;342;p20"/>
          <p:cNvSpPr txBox="1">
            <a:spLocks noGrp="1"/>
          </p:cNvSpPr>
          <p:nvPr>
            <p:ph type="body" idx="1"/>
          </p:nvPr>
        </p:nvSpPr>
        <p:spPr>
          <a:xfrm>
            <a:off x="1216400" y="3908275"/>
            <a:ext cx="2219400" cy="9450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18"/>
              <a:buNone/>
            </a:pPr>
            <a:r>
              <a:rPr lang="en" sz="1102"/>
              <a:t>Approaches to ETL -</a:t>
            </a:r>
            <a:endParaRPr sz="1102"/>
          </a:p>
          <a:p>
            <a:pPr marL="457200" lvl="0" indent="-298608" algn="l" rtl="0">
              <a:lnSpc>
                <a:spcPct val="100000"/>
              </a:lnSpc>
              <a:spcBef>
                <a:spcPts val="1200"/>
              </a:spcBef>
              <a:spcAft>
                <a:spcPts val="0"/>
              </a:spcAft>
              <a:buSzPts val="1103"/>
              <a:buAutoNum type="arabicPeriod"/>
            </a:pPr>
            <a:r>
              <a:rPr lang="en" sz="1102"/>
              <a:t>Code Based</a:t>
            </a:r>
            <a:endParaRPr sz="1102"/>
          </a:p>
          <a:p>
            <a:pPr marL="457200" lvl="0" indent="-298608" algn="l" rtl="0">
              <a:lnSpc>
                <a:spcPct val="100000"/>
              </a:lnSpc>
              <a:spcBef>
                <a:spcPts val="0"/>
              </a:spcBef>
              <a:spcAft>
                <a:spcPts val="0"/>
              </a:spcAft>
              <a:buSzPts val="1103"/>
              <a:buAutoNum type="arabicPeriod"/>
            </a:pPr>
            <a:r>
              <a:rPr lang="en" sz="1102"/>
              <a:t>Software Based</a:t>
            </a:r>
            <a:endParaRPr sz="1102"/>
          </a:p>
          <a:p>
            <a:pPr marL="457200" lvl="0" indent="-298608" algn="l" rtl="0">
              <a:lnSpc>
                <a:spcPct val="100000"/>
              </a:lnSpc>
              <a:spcBef>
                <a:spcPts val="0"/>
              </a:spcBef>
              <a:spcAft>
                <a:spcPts val="0"/>
              </a:spcAft>
              <a:buSzPts val="1103"/>
              <a:buAutoNum type="arabicPeriod"/>
            </a:pPr>
            <a:r>
              <a:rPr lang="en" sz="1102"/>
              <a:t>Hybrid</a:t>
            </a:r>
            <a:endParaRPr sz="1102"/>
          </a:p>
          <a:p>
            <a:pPr marL="457200" lvl="0" indent="0" algn="l" rtl="0">
              <a:lnSpc>
                <a:spcPct val="100000"/>
              </a:lnSpc>
              <a:spcBef>
                <a:spcPts val="1200"/>
              </a:spcBef>
              <a:spcAft>
                <a:spcPts val="1200"/>
              </a:spcAft>
              <a:buSzPts val="1018"/>
              <a:buNone/>
            </a:pPr>
            <a:endParaRPr sz="1102"/>
          </a:p>
        </p:txBody>
      </p:sp>
      <p:grpSp>
        <p:nvGrpSpPr>
          <p:cNvPr id="343" name="Google Shape;343;p20"/>
          <p:cNvGrpSpPr/>
          <p:nvPr/>
        </p:nvGrpSpPr>
        <p:grpSpPr>
          <a:xfrm>
            <a:off x="323527" y="1986800"/>
            <a:ext cx="3018886" cy="1289700"/>
            <a:chOff x="323527" y="1986800"/>
            <a:chExt cx="3018886" cy="1289700"/>
          </a:xfrm>
        </p:grpSpPr>
        <p:sp>
          <p:nvSpPr>
            <p:cNvPr id="344" name="Google Shape;344;p20"/>
            <p:cNvSpPr txBox="1"/>
            <p:nvPr/>
          </p:nvSpPr>
          <p:spPr>
            <a:xfrm>
              <a:off x="323527" y="1986800"/>
              <a:ext cx="2385300" cy="1289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300" b="1" i="1">
                  <a:solidFill>
                    <a:schemeClr val="dk2"/>
                  </a:solidFill>
                  <a:latin typeface="Nunito"/>
                  <a:ea typeface="Nunito"/>
                  <a:cs typeface="Nunito"/>
                  <a:sym typeface="Nunito"/>
                </a:rPr>
                <a:t>Transformation </a:t>
              </a:r>
              <a:r>
                <a:rPr lang="en" sz="1300" b="1">
                  <a:solidFill>
                    <a:schemeClr val="dk2"/>
                  </a:solidFill>
                  <a:latin typeface="Nunito"/>
                  <a:ea typeface="Nunito"/>
                  <a:cs typeface="Nunito"/>
                  <a:sym typeface="Nunito"/>
                </a:rPr>
                <a:t>:</a:t>
              </a:r>
              <a:r>
                <a:rPr lang="en" sz="1300">
                  <a:solidFill>
                    <a:schemeClr val="dk2"/>
                  </a:solidFill>
                  <a:latin typeface="Nunito"/>
                  <a:ea typeface="Nunito"/>
                  <a:cs typeface="Nunito"/>
                  <a:sym typeface="Nunito"/>
                </a:rPr>
                <a:t> </a:t>
              </a:r>
              <a:endParaRPr sz="1300">
                <a:solidFill>
                  <a:schemeClr val="dk2"/>
                </a:solidFill>
                <a:latin typeface="Nunito"/>
                <a:ea typeface="Nunito"/>
                <a:cs typeface="Nunito"/>
                <a:sym typeface="Nunito"/>
              </a:endParaRPr>
            </a:p>
            <a:p>
              <a:pPr marL="0" lvl="0" indent="0" algn="r" rtl="0">
                <a:spcBef>
                  <a:spcPts val="1600"/>
                </a:spcBef>
                <a:spcAft>
                  <a:spcPts val="1600"/>
                </a:spcAft>
                <a:buNone/>
              </a:pPr>
              <a:r>
                <a:rPr lang="en" sz="1300">
                  <a:solidFill>
                    <a:schemeClr val="dk2"/>
                  </a:solidFill>
                  <a:latin typeface="Nunito"/>
                  <a:ea typeface="Nunito"/>
                  <a:cs typeface="Nunito"/>
                  <a:sym typeface="Nunito"/>
                </a:rPr>
                <a:t>converting extracted data into required format</a:t>
              </a:r>
              <a:endParaRPr sz="800" b="1">
                <a:latin typeface="Roboto"/>
                <a:ea typeface="Roboto"/>
                <a:cs typeface="Roboto"/>
                <a:sym typeface="Roboto"/>
              </a:endParaRPr>
            </a:p>
          </p:txBody>
        </p:sp>
        <p:cxnSp>
          <p:nvCxnSpPr>
            <p:cNvPr id="345" name="Google Shape;345;p20"/>
            <p:cNvCxnSpPr/>
            <p:nvPr/>
          </p:nvCxnSpPr>
          <p:spPr>
            <a:xfrm rot="10800000">
              <a:off x="2708813" y="2672150"/>
              <a:ext cx="633600" cy="0"/>
            </a:xfrm>
            <a:prstGeom prst="straightConnector1">
              <a:avLst/>
            </a:prstGeom>
            <a:noFill/>
            <a:ln w="9525" cap="flat" cmpd="sng">
              <a:solidFill>
                <a:srgbClr val="999999"/>
              </a:solidFill>
              <a:prstDash val="solid"/>
              <a:round/>
              <a:headEnd type="none" w="sm" len="sm"/>
              <a:tailEnd type="oval" w="med" len="med"/>
            </a:ln>
          </p:spPr>
        </p:cxnSp>
      </p:grpSp>
      <p:grpSp>
        <p:nvGrpSpPr>
          <p:cNvPr id="346" name="Google Shape;346;p20"/>
          <p:cNvGrpSpPr/>
          <p:nvPr/>
        </p:nvGrpSpPr>
        <p:grpSpPr>
          <a:xfrm>
            <a:off x="5291513" y="1334475"/>
            <a:ext cx="3416014" cy="1289700"/>
            <a:chOff x="5291513" y="1334475"/>
            <a:chExt cx="3416014" cy="1289700"/>
          </a:xfrm>
        </p:grpSpPr>
        <p:sp>
          <p:nvSpPr>
            <p:cNvPr id="347" name="Google Shape;347;p20"/>
            <p:cNvSpPr txBox="1"/>
            <p:nvPr/>
          </p:nvSpPr>
          <p:spPr>
            <a:xfrm>
              <a:off x="6280227" y="1334475"/>
              <a:ext cx="2427300" cy="1289700"/>
            </a:xfrm>
            <a:prstGeom prst="rect">
              <a:avLst/>
            </a:prstGeom>
            <a:noFill/>
            <a:ln>
              <a:noFill/>
            </a:ln>
          </p:spPr>
          <p:txBody>
            <a:bodyPr spcFirstLastPara="1" wrap="square" lIns="91425" tIns="91425" rIns="91425" bIns="91425" anchor="ctr" anchorCtr="0">
              <a:noAutofit/>
            </a:bodyPr>
            <a:lstStyle/>
            <a:p>
              <a:pPr marL="457200" lvl="0" indent="0" algn="l" rtl="0">
                <a:lnSpc>
                  <a:spcPct val="100000"/>
                </a:lnSpc>
                <a:spcBef>
                  <a:spcPts val="0"/>
                </a:spcBef>
                <a:spcAft>
                  <a:spcPts val="0"/>
                </a:spcAft>
                <a:buNone/>
              </a:pPr>
              <a:r>
                <a:rPr lang="en" sz="1300" b="1" i="1">
                  <a:solidFill>
                    <a:schemeClr val="dk2"/>
                  </a:solidFill>
                  <a:latin typeface="Nunito"/>
                  <a:ea typeface="Nunito"/>
                  <a:cs typeface="Nunito"/>
                  <a:sym typeface="Nunito"/>
                </a:rPr>
                <a:t>Extraction </a:t>
              </a:r>
              <a:r>
                <a:rPr lang="en" sz="1300" b="1">
                  <a:solidFill>
                    <a:schemeClr val="dk2"/>
                  </a:solidFill>
                  <a:latin typeface="Nunito"/>
                  <a:ea typeface="Nunito"/>
                  <a:cs typeface="Nunito"/>
                  <a:sym typeface="Nunito"/>
                </a:rPr>
                <a:t>:</a:t>
              </a:r>
              <a:r>
                <a:rPr lang="en" sz="1300" b="1" i="1">
                  <a:solidFill>
                    <a:schemeClr val="dk2"/>
                  </a:solidFill>
                  <a:latin typeface="Nunito"/>
                  <a:ea typeface="Nunito"/>
                  <a:cs typeface="Nunito"/>
                  <a:sym typeface="Nunito"/>
                </a:rPr>
                <a:t> </a:t>
              </a:r>
              <a:endParaRPr sz="1300">
                <a:solidFill>
                  <a:schemeClr val="dk2"/>
                </a:solidFill>
                <a:latin typeface="Nunito"/>
                <a:ea typeface="Nunito"/>
                <a:cs typeface="Nunito"/>
                <a:sym typeface="Nunito"/>
              </a:endParaRPr>
            </a:p>
            <a:p>
              <a:pPr marL="457200" lvl="0" indent="0" algn="l" rtl="0">
                <a:lnSpc>
                  <a:spcPct val="100000"/>
                </a:lnSpc>
                <a:spcBef>
                  <a:spcPts val="1200"/>
                </a:spcBef>
                <a:spcAft>
                  <a:spcPts val="1200"/>
                </a:spcAft>
                <a:buNone/>
              </a:pPr>
              <a:r>
                <a:rPr lang="en" sz="1300">
                  <a:solidFill>
                    <a:schemeClr val="dk2"/>
                  </a:solidFill>
                  <a:latin typeface="Nunito"/>
                  <a:ea typeface="Nunito"/>
                  <a:cs typeface="Nunito"/>
                  <a:sym typeface="Nunito"/>
                </a:rPr>
                <a:t>Data extracted from various stored DB sources</a:t>
              </a:r>
              <a:endParaRPr sz="800" b="1">
                <a:latin typeface="Roboto"/>
                <a:ea typeface="Roboto"/>
                <a:cs typeface="Roboto"/>
                <a:sym typeface="Roboto"/>
              </a:endParaRPr>
            </a:p>
          </p:txBody>
        </p:sp>
        <p:cxnSp>
          <p:nvCxnSpPr>
            <p:cNvPr id="348" name="Google Shape;348;p20"/>
            <p:cNvCxnSpPr/>
            <p:nvPr/>
          </p:nvCxnSpPr>
          <p:spPr>
            <a:xfrm>
              <a:off x="5291513" y="1947075"/>
              <a:ext cx="1286700" cy="0"/>
            </a:xfrm>
            <a:prstGeom prst="straightConnector1">
              <a:avLst/>
            </a:prstGeom>
            <a:noFill/>
            <a:ln w="9525" cap="flat" cmpd="sng">
              <a:solidFill>
                <a:srgbClr val="9E9E9E"/>
              </a:solidFill>
              <a:prstDash val="solid"/>
              <a:round/>
              <a:headEnd type="none" w="sm" len="sm"/>
              <a:tailEnd type="oval" w="med" len="med"/>
            </a:ln>
          </p:spPr>
        </p:cxnSp>
      </p:grpSp>
      <p:grpSp>
        <p:nvGrpSpPr>
          <p:cNvPr id="349" name="Google Shape;349;p20"/>
          <p:cNvGrpSpPr/>
          <p:nvPr/>
        </p:nvGrpSpPr>
        <p:grpSpPr>
          <a:xfrm>
            <a:off x="5209838" y="3197850"/>
            <a:ext cx="3360639" cy="1289700"/>
            <a:chOff x="5209838" y="3213950"/>
            <a:chExt cx="3360639" cy="1289700"/>
          </a:xfrm>
        </p:grpSpPr>
        <p:sp>
          <p:nvSpPr>
            <p:cNvPr id="350" name="Google Shape;350;p20"/>
            <p:cNvSpPr txBox="1"/>
            <p:nvPr/>
          </p:nvSpPr>
          <p:spPr>
            <a:xfrm>
              <a:off x="6207676" y="3213950"/>
              <a:ext cx="2362800" cy="1289700"/>
            </a:xfrm>
            <a:prstGeom prst="rect">
              <a:avLst/>
            </a:prstGeom>
            <a:noFill/>
            <a:ln>
              <a:noFill/>
            </a:ln>
          </p:spPr>
          <p:txBody>
            <a:bodyPr spcFirstLastPara="1" wrap="square" lIns="91425" tIns="91425" rIns="91425" bIns="91425" anchor="ctr" anchorCtr="0">
              <a:noAutofit/>
            </a:bodyPr>
            <a:lstStyle/>
            <a:p>
              <a:pPr marL="457200" lvl="0" indent="0" algn="l" rtl="0">
                <a:lnSpc>
                  <a:spcPct val="100000"/>
                </a:lnSpc>
                <a:spcBef>
                  <a:spcPts val="0"/>
                </a:spcBef>
                <a:spcAft>
                  <a:spcPts val="0"/>
                </a:spcAft>
                <a:buNone/>
              </a:pPr>
              <a:r>
                <a:rPr lang="en" sz="1300" b="1" i="1">
                  <a:solidFill>
                    <a:schemeClr val="dk2"/>
                  </a:solidFill>
                  <a:latin typeface="Nunito"/>
                  <a:ea typeface="Nunito"/>
                  <a:cs typeface="Nunito"/>
                  <a:sym typeface="Nunito"/>
                </a:rPr>
                <a:t>Loading </a:t>
              </a:r>
              <a:r>
                <a:rPr lang="en" sz="1300">
                  <a:solidFill>
                    <a:schemeClr val="dk2"/>
                  </a:solidFill>
                  <a:latin typeface="Nunito"/>
                  <a:ea typeface="Nunito"/>
                  <a:cs typeface="Nunito"/>
                  <a:sym typeface="Nunito"/>
                </a:rPr>
                <a:t>:</a:t>
              </a:r>
              <a:endParaRPr sz="1300">
                <a:solidFill>
                  <a:schemeClr val="dk2"/>
                </a:solidFill>
                <a:latin typeface="Nunito"/>
                <a:ea typeface="Nunito"/>
                <a:cs typeface="Nunito"/>
                <a:sym typeface="Nunito"/>
              </a:endParaRPr>
            </a:p>
            <a:p>
              <a:pPr marL="457200" lvl="0" indent="0" algn="l" rtl="0">
                <a:lnSpc>
                  <a:spcPct val="100000"/>
                </a:lnSpc>
                <a:spcBef>
                  <a:spcPts val="1200"/>
                </a:spcBef>
                <a:spcAft>
                  <a:spcPts val="1200"/>
                </a:spcAft>
                <a:buNone/>
              </a:pPr>
              <a:r>
                <a:rPr lang="en" sz="1300">
                  <a:solidFill>
                    <a:schemeClr val="dk2"/>
                  </a:solidFill>
                  <a:latin typeface="Nunito"/>
                  <a:ea typeface="Nunito"/>
                  <a:cs typeface="Nunito"/>
                  <a:sym typeface="Nunito"/>
                </a:rPr>
                <a:t>Store transformed data into target data warehouse</a:t>
              </a:r>
              <a:endParaRPr sz="800" b="1">
                <a:latin typeface="Roboto"/>
                <a:ea typeface="Roboto"/>
                <a:cs typeface="Roboto"/>
                <a:sym typeface="Roboto"/>
              </a:endParaRPr>
            </a:p>
          </p:txBody>
        </p:sp>
        <p:cxnSp>
          <p:nvCxnSpPr>
            <p:cNvPr id="351" name="Google Shape;351;p20"/>
            <p:cNvCxnSpPr/>
            <p:nvPr/>
          </p:nvCxnSpPr>
          <p:spPr>
            <a:xfrm>
              <a:off x="5209838" y="3648300"/>
              <a:ext cx="1286700" cy="0"/>
            </a:xfrm>
            <a:prstGeom prst="straightConnector1">
              <a:avLst/>
            </a:prstGeom>
            <a:noFill/>
            <a:ln w="9525" cap="flat" cmpd="sng">
              <a:solidFill>
                <a:srgbClr val="9E9E9E"/>
              </a:solidFill>
              <a:prstDash val="solid"/>
              <a:round/>
              <a:headEnd type="none" w="sm" len="sm"/>
              <a:tailEnd type="oval" w="med" len="med"/>
            </a:ln>
          </p:spPr>
        </p:cxnSp>
      </p:grpSp>
      <p:grpSp>
        <p:nvGrpSpPr>
          <p:cNvPr id="352" name="Google Shape;352;p20"/>
          <p:cNvGrpSpPr/>
          <p:nvPr/>
        </p:nvGrpSpPr>
        <p:grpSpPr>
          <a:xfrm>
            <a:off x="2669926" y="999674"/>
            <a:ext cx="3908298" cy="3736770"/>
            <a:chOff x="2662213" y="676344"/>
            <a:chExt cx="3814835" cy="3790597"/>
          </a:xfrm>
        </p:grpSpPr>
        <p:sp>
          <p:nvSpPr>
            <p:cNvPr id="353" name="Google Shape;353;p20"/>
            <p:cNvSpPr/>
            <p:nvPr/>
          </p:nvSpPr>
          <p:spPr>
            <a:xfrm rot="3600185">
              <a:off x="3169983" y="1184511"/>
              <a:ext cx="2774659" cy="2774659"/>
            </a:xfrm>
            <a:prstGeom prst="blockArc">
              <a:avLst>
                <a:gd name="adj1" fmla="val 12622480"/>
                <a:gd name="adj2" fmla="val 19781569"/>
                <a:gd name="adj3" fmla="val 20773"/>
              </a:avLst>
            </a:pr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0"/>
            <p:cNvSpPr/>
            <p:nvPr/>
          </p:nvSpPr>
          <p:spPr>
            <a:xfrm rot="10800000">
              <a:off x="3183490" y="1163229"/>
              <a:ext cx="2774700" cy="2774700"/>
            </a:xfrm>
            <a:prstGeom prst="blockArc">
              <a:avLst>
                <a:gd name="adj1" fmla="val 12622480"/>
                <a:gd name="adj2" fmla="val 19662822"/>
                <a:gd name="adj3" fmla="val 20729"/>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p:nvPr/>
          </p:nvSpPr>
          <p:spPr>
            <a:xfrm rot="-3600185">
              <a:off x="3194618" y="1184114"/>
              <a:ext cx="2774659" cy="2774659"/>
            </a:xfrm>
            <a:prstGeom prst="blockArc">
              <a:avLst>
                <a:gd name="adj1" fmla="val 12622480"/>
                <a:gd name="adj2" fmla="val 19703271"/>
                <a:gd name="adj3" fmla="val 20851"/>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0"/>
            <p:cNvGrpSpPr/>
            <p:nvPr/>
          </p:nvGrpSpPr>
          <p:grpSpPr>
            <a:xfrm rot="-7200165">
              <a:off x="3337679" y="2826785"/>
              <a:ext cx="585011" cy="585536"/>
              <a:chOff x="1967628" y="812211"/>
              <a:chExt cx="588000" cy="588000"/>
            </a:xfrm>
          </p:grpSpPr>
          <p:sp>
            <p:nvSpPr>
              <p:cNvPr id="357" name="Google Shape;357;p20"/>
              <p:cNvSpPr/>
              <p:nvPr/>
            </p:nvSpPr>
            <p:spPr>
              <a:xfrm rot="39023">
                <a:off x="1970909" y="815492"/>
                <a:ext cx="581437" cy="581437"/>
              </a:xfrm>
              <a:prstGeom prst="pie">
                <a:avLst>
                  <a:gd name="adj1" fmla="val 6190354"/>
                  <a:gd name="adj2" fmla="val 14996165"/>
                </a:avLst>
              </a:prstGeom>
              <a:solidFill>
                <a:srgbClr val="FFD966"/>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p:nvPr/>
            </p:nvSpPr>
            <p:spPr>
              <a:xfrm rot="10800000">
                <a:off x="1970875" y="815525"/>
                <a:ext cx="581400" cy="581400"/>
              </a:xfrm>
              <a:prstGeom prst="pie">
                <a:avLst>
                  <a:gd name="adj1" fmla="val 4028252"/>
                  <a:gd name="adj2" fmla="val 17183677"/>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0"/>
            <p:cNvGrpSpPr/>
            <p:nvPr/>
          </p:nvGrpSpPr>
          <p:grpSpPr>
            <a:xfrm>
              <a:off x="4264097" y="1180331"/>
              <a:ext cx="585001" cy="585530"/>
              <a:chOff x="1970048" y="811613"/>
              <a:chExt cx="588000" cy="588000"/>
            </a:xfrm>
          </p:grpSpPr>
          <p:sp>
            <p:nvSpPr>
              <p:cNvPr id="360" name="Google Shape;360;p20"/>
              <p:cNvSpPr/>
              <p:nvPr/>
            </p:nvSpPr>
            <p:spPr>
              <a:xfrm rot="39023">
                <a:off x="1973329" y="814894"/>
                <a:ext cx="581437" cy="581437"/>
              </a:xfrm>
              <a:prstGeom prst="pie">
                <a:avLst>
                  <a:gd name="adj1" fmla="val 6190354"/>
                  <a:gd name="adj2" fmla="val 14996165"/>
                </a:avLst>
              </a:prstGeom>
              <a:solidFill>
                <a:srgbClr val="BF900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0"/>
              <p:cNvSpPr/>
              <p:nvPr/>
            </p:nvSpPr>
            <p:spPr>
              <a:xfrm rot="10800000">
                <a:off x="1973295" y="814927"/>
                <a:ext cx="581400" cy="581400"/>
              </a:xfrm>
              <a:prstGeom prst="pie">
                <a:avLst>
                  <a:gd name="adj1" fmla="val 4028252"/>
                  <a:gd name="adj2" fmla="val 17183677"/>
                </a:avLst>
              </a:pr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20"/>
            <p:cNvGrpSpPr/>
            <p:nvPr/>
          </p:nvGrpSpPr>
          <p:grpSpPr>
            <a:xfrm rot="7200165">
              <a:off x="5229930" y="2804716"/>
              <a:ext cx="585011" cy="585536"/>
              <a:chOff x="1977085" y="811649"/>
              <a:chExt cx="588000" cy="588000"/>
            </a:xfrm>
          </p:grpSpPr>
          <p:sp>
            <p:nvSpPr>
              <p:cNvPr id="363" name="Google Shape;363;p20"/>
              <p:cNvSpPr/>
              <p:nvPr/>
            </p:nvSpPr>
            <p:spPr>
              <a:xfrm rot="39023">
                <a:off x="1980366" y="814930"/>
                <a:ext cx="581437" cy="581437"/>
              </a:xfrm>
              <a:prstGeom prst="pie">
                <a:avLst>
                  <a:gd name="adj1" fmla="val 6190354"/>
                  <a:gd name="adj2" fmla="val 14996165"/>
                </a:avLst>
              </a:prstGeom>
              <a:solidFill>
                <a:srgbClr val="F1C232"/>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0"/>
              <p:cNvSpPr/>
              <p:nvPr/>
            </p:nvSpPr>
            <p:spPr>
              <a:xfrm rot="10800000">
                <a:off x="1980332" y="814963"/>
                <a:ext cx="581400" cy="581400"/>
              </a:xfrm>
              <a:prstGeom prst="pie">
                <a:avLst>
                  <a:gd name="adj1" fmla="val 4028252"/>
                  <a:gd name="adj2" fmla="val 17183677"/>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20"/>
            <p:cNvSpPr txBox="1"/>
            <p:nvPr/>
          </p:nvSpPr>
          <p:spPr>
            <a:xfrm>
              <a:off x="4334550" y="125531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1 </a:t>
              </a:r>
              <a:endParaRPr sz="1600" b="1">
                <a:solidFill>
                  <a:srgbClr val="FFFFFF"/>
                </a:solidFill>
                <a:latin typeface="Roboto"/>
                <a:ea typeface="Roboto"/>
                <a:cs typeface="Roboto"/>
                <a:sym typeface="Roboto"/>
              </a:endParaRPr>
            </a:p>
          </p:txBody>
        </p:sp>
        <p:sp>
          <p:nvSpPr>
            <p:cNvPr id="366" name="Google Shape;366;p20"/>
            <p:cNvSpPr txBox="1"/>
            <p:nvPr/>
          </p:nvSpPr>
          <p:spPr>
            <a:xfrm>
              <a:off x="3375648" y="288744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2 </a:t>
              </a:r>
              <a:endParaRPr sz="1600" b="1">
                <a:solidFill>
                  <a:srgbClr val="FFFFFF"/>
                </a:solidFill>
                <a:latin typeface="Roboto"/>
                <a:ea typeface="Roboto"/>
                <a:cs typeface="Roboto"/>
                <a:sym typeface="Roboto"/>
              </a:endParaRPr>
            </a:p>
          </p:txBody>
        </p:sp>
        <p:sp>
          <p:nvSpPr>
            <p:cNvPr id="367" name="Google Shape;367;p20"/>
            <p:cNvSpPr txBox="1"/>
            <p:nvPr/>
          </p:nvSpPr>
          <p:spPr>
            <a:xfrm>
              <a:off x="5281877" y="285786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3 </a:t>
              </a:r>
              <a:endParaRPr sz="1600" b="1">
                <a:solidFill>
                  <a:srgbClr val="FFFFFF"/>
                </a:solidFill>
                <a:latin typeface="Roboto"/>
                <a:ea typeface="Roboto"/>
                <a:cs typeface="Roboto"/>
                <a:sym typeface="Roboto"/>
              </a:endParaRPr>
            </a:p>
          </p:txBody>
        </p:sp>
      </p:grpSp>
      <p:pic>
        <p:nvPicPr>
          <p:cNvPr id="8" name="Audio 7">
            <a:hlinkClick r:id="" action="ppaction://media"/>
            <a:extLst>
              <a:ext uri="{FF2B5EF4-FFF2-40B4-BE49-F238E27FC236}">
                <a16:creationId xmlns:a16="http://schemas.microsoft.com/office/drawing/2014/main" id="{70CA04BE-D64D-4249-B68F-49ADCBDB06E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8962"/>
    </mc:Choice>
    <mc:Fallback xmlns="">
      <p:transition spd="slow" advTm="38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fade">
                                      <p:cBhvr>
                                        <p:cTn id="11" dur="1000"/>
                                        <p:tgtEl>
                                          <p:spTgt spid="34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43"/>
                                        </p:tgtEl>
                                        <p:attrNameLst>
                                          <p:attrName>style.visibility</p:attrName>
                                        </p:attrNameLst>
                                      </p:cBhvr>
                                      <p:to>
                                        <p:strVal val="visible"/>
                                      </p:to>
                                    </p:set>
                                    <p:animEffect transition="in" filter="fade">
                                      <p:cBhvr>
                                        <p:cTn id="16" dur="1000"/>
                                        <p:tgtEl>
                                          <p:spTgt spid="3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49"/>
                                        </p:tgtEl>
                                        <p:attrNameLst>
                                          <p:attrName>style.visibility</p:attrName>
                                        </p:attrNameLst>
                                      </p:cBhvr>
                                      <p:to>
                                        <p:strVal val="visible"/>
                                      </p:to>
                                    </p:set>
                                    <p:animEffect transition="in" filter="fade">
                                      <p:cBhvr>
                                        <p:cTn id="21" dur="1000"/>
                                        <p:tgtEl>
                                          <p:spTgt spid="34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42"/>
                                        </p:tgtEl>
                                        <p:attrNameLst>
                                          <p:attrName>style.visibility</p:attrName>
                                        </p:attrNameLst>
                                      </p:cBhvr>
                                      <p:to>
                                        <p:strVal val="visible"/>
                                      </p:to>
                                    </p:set>
                                    <p:animEffect transition="in" filter="fade">
                                      <p:cBhvr>
                                        <p:cTn id="26" dur="10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2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ETL Testing Techniques</a:t>
            </a:r>
            <a:endParaRPr/>
          </a:p>
        </p:txBody>
      </p:sp>
      <p:sp>
        <p:nvSpPr>
          <p:cNvPr id="373" name="Google Shape;373;p21"/>
          <p:cNvSpPr txBox="1">
            <a:spLocks noGrp="1"/>
          </p:cNvSpPr>
          <p:nvPr>
            <p:ph type="body" idx="1"/>
          </p:nvPr>
        </p:nvSpPr>
        <p:spPr>
          <a:xfrm>
            <a:off x="1303800" y="1990050"/>
            <a:ext cx="3066000" cy="2541600"/>
          </a:xfrm>
          <a:prstGeom prst="rect">
            <a:avLst/>
          </a:prstGeom>
        </p:spPr>
        <p:txBody>
          <a:bodyPr spcFirstLastPara="1" wrap="square" lIns="91425" tIns="91425" rIns="91425" bIns="91425" anchor="t" anchorCtr="0">
            <a:normAutofit fontScale="92500" lnSpcReduction="10000"/>
          </a:bodyPr>
          <a:lstStyle/>
          <a:p>
            <a:pPr marL="457200" lvl="0" indent="-298767" algn="l" rtl="0">
              <a:spcBef>
                <a:spcPts val="0"/>
              </a:spcBef>
              <a:spcAft>
                <a:spcPts val="0"/>
              </a:spcAft>
              <a:buSzPct val="100000"/>
              <a:buChar char="●"/>
            </a:pPr>
            <a:r>
              <a:rPr lang="en"/>
              <a:t>Production Validation Testing</a:t>
            </a:r>
            <a:endParaRPr/>
          </a:p>
          <a:p>
            <a:pPr marL="457200" lvl="0" indent="0" algn="l" rtl="0">
              <a:spcBef>
                <a:spcPts val="1200"/>
              </a:spcBef>
              <a:spcAft>
                <a:spcPts val="0"/>
              </a:spcAft>
              <a:buNone/>
            </a:pPr>
            <a:endParaRPr/>
          </a:p>
          <a:p>
            <a:pPr marL="457200" lvl="0" indent="-298767" algn="l" rtl="0">
              <a:spcBef>
                <a:spcPts val="1200"/>
              </a:spcBef>
              <a:spcAft>
                <a:spcPts val="0"/>
              </a:spcAft>
              <a:buSzPct val="100000"/>
              <a:buChar char="●"/>
            </a:pPr>
            <a:r>
              <a:rPr lang="en"/>
              <a:t>Source-to-target Count Testing</a:t>
            </a:r>
            <a:endParaRPr/>
          </a:p>
          <a:p>
            <a:pPr marL="457200" lvl="0" indent="0" algn="l" rtl="0">
              <a:spcBef>
                <a:spcPts val="1200"/>
              </a:spcBef>
              <a:spcAft>
                <a:spcPts val="0"/>
              </a:spcAft>
              <a:buNone/>
            </a:pPr>
            <a:endParaRPr/>
          </a:p>
          <a:p>
            <a:pPr marL="457200" lvl="0" indent="-298767" algn="l" rtl="0">
              <a:spcBef>
                <a:spcPts val="1200"/>
              </a:spcBef>
              <a:spcAft>
                <a:spcPts val="0"/>
              </a:spcAft>
              <a:buSzPct val="100000"/>
              <a:buChar char="●"/>
            </a:pPr>
            <a:r>
              <a:rPr lang="en"/>
              <a:t>Source-to-target Data Testing</a:t>
            </a:r>
            <a:endParaRPr/>
          </a:p>
          <a:p>
            <a:pPr marL="457200" lvl="0" indent="0" algn="l" rtl="0">
              <a:spcBef>
                <a:spcPts val="1200"/>
              </a:spcBef>
              <a:spcAft>
                <a:spcPts val="0"/>
              </a:spcAft>
              <a:buNone/>
            </a:pPr>
            <a:endParaRPr/>
          </a:p>
          <a:p>
            <a:pPr marL="457200" lvl="0" indent="-298767" algn="l" rtl="0">
              <a:spcBef>
                <a:spcPts val="1200"/>
              </a:spcBef>
              <a:spcAft>
                <a:spcPts val="0"/>
              </a:spcAft>
              <a:buSzPct val="100000"/>
              <a:buChar char="●"/>
            </a:pPr>
            <a:r>
              <a:rPr lang="en"/>
              <a:t>Data Check and Constraint Testing</a:t>
            </a:r>
            <a:endParaRPr/>
          </a:p>
          <a:p>
            <a:pPr marL="457200" lvl="0" indent="0" algn="l" rtl="0">
              <a:spcBef>
                <a:spcPts val="1200"/>
              </a:spcBef>
              <a:spcAft>
                <a:spcPts val="1200"/>
              </a:spcAft>
              <a:buNone/>
            </a:pPr>
            <a:endParaRPr/>
          </a:p>
        </p:txBody>
      </p:sp>
      <p:sp>
        <p:nvSpPr>
          <p:cNvPr id="374" name="Google Shape;374;p21"/>
          <p:cNvSpPr txBox="1">
            <a:spLocks noGrp="1"/>
          </p:cNvSpPr>
          <p:nvPr>
            <p:ph type="body" idx="1"/>
          </p:nvPr>
        </p:nvSpPr>
        <p:spPr>
          <a:xfrm>
            <a:off x="4779000" y="1782775"/>
            <a:ext cx="3066000" cy="3042000"/>
          </a:xfrm>
          <a:prstGeom prst="rect">
            <a:avLst/>
          </a:prstGeom>
        </p:spPr>
        <p:txBody>
          <a:bodyPr spcFirstLastPara="1" wrap="square" lIns="91425" tIns="91425" rIns="91425" bIns="91425" anchor="t" anchorCtr="0">
            <a:normAutofit fontScale="92500" lnSpcReduction="20000"/>
          </a:bodyPr>
          <a:lstStyle/>
          <a:p>
            <a:pPr marL="457200" lvl="0" indent="-292576" algn="l" rtl="0">
              <a:spcBef>
                <a:spcPts val="0"/>
              </a:spcBef>
              <a:spcAft>
                <a:spcPts val="0"/>
              </a:spcAft>
              <a:buSzPct val="100000"/>
              <a:buChar char="●"/>
            </a:pPr>
            <a:r>
              <a:rPr lang="en"/>
              <a:t>Data Transformation Testing</a:t>
            </a:r>
            <a:endParaRPr/>
          </a:p>
          <a:p>
            <a:pPr marL="457200" lvl="0" indent="0" algn="l" rtl="0">
              <a:spcBef>
                <a:spcPts val="1200"/>
              </a:spcBef>
              <a:spcAft>
                <a:spcPts val="0"/>
              </a:spcAft>
              <a:buNone/>
            </a:pPr>
            <a:endParaRPr/>
          </a:p>
          <a:p>
            <a:pPr marL="457200" lvl="0" indent="-292576" algn="l" rtl="0">
              <a:spcBef>
                <a:spcPts val="1200"/>
              </a:spcBef>
              <a:spcAft>
                <a:spcPts val="0"/>
              </a:spcAft>
              <a:buSzPct val="100000"/>
              <a:buChar char="●"/>
            </a:pPr>
            <a:r>
              <a:rPr lang="en"/>
              <a:t>Data Quality Testing</a:t>
            </a:r>
            <a:endParaRPr/>
          </a:p>
          <a:p>
            <a:pPr marL="457200" lvl="0" indent="0" algn="l" rtl="0">
              <a:spcBef>
                <a:spcPts val="1200"/>
              </a:spcBef>
              <a:spcAft>
                <a:spcPts val="0"/>
              </a:spcAft>
              <a:buNone/>
            </a:pPr>
            <a:endParaRPr/>
          </a:p>
          <a:p>
            <a:pPr marL="457200" lvl="0" indent="-292576" algn="l" rtl="0">
              <a:spcBef>
                <a:spcPts val="1200"/>
              </a:spcBef>
              <a:spcAft>
                <a:spcPts val="0"/>
              </a:spcAft>
              <a:buSzPct val="100000"/>
              <a:buChar char="●"/>
            </a:pPr>
            <a:r>
              <a:rPr lang="en"/>
              <a:t>Regression Testing</a:t>
            </a:r>
            <a:endParaRPr/>
          </a:p>
          <a:p>
            <a:pPr marL="457200" lvl="0" indent="0" algn="l" rtl="0">
              <a:spcBef>
                <a:spcPts val="1200"/>
              </a:spcBef>
              <a:spcAft>
                <a:spcPts val="0"/>
              </a:spcAft>
              <a:buNone/>
            </a:pPr>
            <a:endParaRPr/>
          </a:p>
          <a:p>
            <a:pPr marL="457200" lvl="0" indent="-292576" algn="l" rtl="0">
              <a:spcBef>
                <a:spcPts val="1200"/>
              </a:spcBef>
              <a:spcAft>
                <a:spcPts val="0"/>
              </a:spcAft>
              <a:buSzPct val="100000"/>
              <a:buChar char="●"/>
            </a:pPr>
            <a:r>
              <a:rPr lang="en"/>
              <a:t>Data Integration Testing</a:t>
            </a:r>
            <a:endParaRPr/>
          </a:p>
          <a:p>
            <a:pPr marL="457200" lvl="0" indent="0" algn="l" rtl="0">
              <a:spcBef>
                <a:spcPts val="1200"/>
              </a:spcBef>
              <a:spcAft>
                <a:spcPts val="0"/>
              </a:spcAft>
              <a:buNone/>
            </a:pPr>
            <a:endParaRPr/>
          </a:p>
          <a:p>
            <a:pPr marL="457200" lvl="0" indent="-292576" algn="l" rtl="0">
              <a:spcBef>
                <a:spcPts val="1200"/>
              </a:spcBef>
              <a:spcAft>
                <a:spcPts val="0"/>
              </a:spcAft>
              <a:buSzPct val="100000"/>
              <a:buChar char="●"/>
            </a:pPr>
            <a:r>
              <a:rPr lang="en"/>
              <a:t>Navigation Testing</a:t>
            </a:r>
            <a:endParaRPr/>
          </a:p>
          <a:p>
            <a:pPr marL="0" lvl="0" indent="0" algn="l" rtl="0">
              <a:spcBef>
                <a:spcPts val="1200"/>
              </a:spcBef>
              <a:spcAft>
                <a:spcPts val="1200"/>
              </a:spcAft>
              <a:buNone/>
            </a:pPr>
            <a:endParaRPr/>
          </a:p>
        </p:txBody>
      </p:sp>
      <p:pic>
        <p:nvPicPr>
          <p:cNvPr id="10" name="Audio 9">
            <a:hlinkClick r:id="" action="ppaction://media"/>
            <a:extLst>
              <a:ext uri="{FF2B5EF4-FFF2-40B4-BE49-F238E27FC236}">
                <a16:creationId xmlns:a16="http://schemas.microsoft.com/office/drawing/2014/main" id="{A4210C32-61E0-4791-9A2F-5570B026DF4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6901"/>
    </mc:Choice>
    <mc:Fallback xmlns="">
      <p:transition spd="slow" advTm="56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73"/>
                                        </p:tgtEl>
                                        <p:attrNameLst>
                                          <p:attrName>style.visibility</p:attrName>
                                        </p:attrNameLst>
                                      </p:cBhvr>
                                      <p:to>
                                        <p:strVal val="visible"/>
                                      </p:to>
                                    </p:set>
                                    <p:animEffect transition="in" filter="fade">
                                      <p:cBhvr>
                                        <p:cTn id="11" dur="1000"/>
                                        <p:tgtEl>
                                          <p:spTgt spid="37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4"/>
                                        </p:tgtEl>
                                        <p:attrNameLst>
                                          <p:attrName>style.visibility</p:attrName>
                                        </p:attrNameLst>
                                      </p:cBhvr>
                                      <p:to>
                                        <p:strVal val="visible"/>
                                      </p:to>
                                    </p:set>
                                    <p:animEffect transition="in" filter="fade">
                                      <p:cBhvr>
                                        <p:cTn id="15" dur="10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1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4|8.2|8.5"/>
</p:tagLst>
</file>

<file path=ppt/tags/tag10.xml><?xml version="1.0" encoding="utf-8"?>
<p:tagLst xmlns:a="http://schemas.openxmlformats.org/drawingml/2006/main" xmlns:r="http://schemas.openxmlformats.org/officeDocument/2006/relationships" xmlns:p="http://schemas.openxmlformats.org/presentationml/2006/main">
  <p:tag name="TIMING" val="|2.9"/>
</p:tagLst>
</file>

<file path=ppt/tags/tag11.xml><?xml version="1.0" encoding="utf-8"?>
<p:tagLst xmlns:a="http://schemas.openxmlformats.org/drawingml/2006/main" xmlns:r="http://schemas.openxmlformats.org/officeDocument/2006/relationships" xmlns:p="http://schemas.openxmlformats.org/presentationml/2006/main">
  <p:tag name="TIMING" val="|4.2"/>
</p:tagLst>
</file>

<file path=ppt/tags/tag12.xml><?xml version="1.0" encoding="utf-8"?>
<p:tagLst xmlns:a="http://schemas.openxmlformats.org/drawingml/2006/main" xmlns:r="http://schemas.openxmlformats.org/officeDocument/2006/relationships" xmlns:p="http://schemas.openxmlformats.org/presentationml/2006/main">
  <p:tag name="TIMING" val="|7.1"/>
</p:tagLst>
</file>

<file path=ppt/tags/tag13.xml><?xml version="1.0" encoding="utf-8"?>
<p:tagLst xmlns:a="http://schemas.openxmlformats.org/drawingml/2006/main" xmlns:r="http://schemas.openxmlformats.org/officeDocument/2006/relationships" xmlns:p="http://schemas.openxmlformats.org/presentationml/2006/main">
  <p:tag name="TIMING" val="|2.2|26.5"/>
</p:tagLst>
</file>

<file path=ppt/tags/tag14.xml><?xml version="1.0" encoding="utf-8"?>
<p:tagLst xmlns:a="http://schemas.openxmlformats.org/drawingml/2006/main" xmlns:r="http://schemas.openxmlformats.org/officeDocument/2006/relationships" xmlns:p="http://schemas.openxmlformats.org/presentationml/2006/main">
  <p:tag name="TIMING" val="|0.8"/>
</p:tagLst>
</file>

<file path=ppt/tags/tag15.xml><?xml version="1.0" encoding="utf-8"?>
<p:tagLst xmlns:a="http://schemas.openxmlformats.org/drawingml/2006/main" xmlns:r="http://schemas.openxmlformats.org/officeDocument/2006/relationships" xmlns:p="http://schemas.openxmlformats.org/presentationml/2006/main">
  <p:tag name="TIMING" val="|1.4|15.3"/>
</p:tagLst>
</file>

<file path=ppt/tags/tag16.xml><?xml version="1.0" encoding="utf-8"?>
<p:tagLst xmlns:a="http://schemas.openxmlformats.org/drawingml/2006/main" xmlns:r="http://schemas.openxmlformats.org/officeDocument/2006/relationships" xmlns:p="http://schemas.openxmlformats.org/presentationml/2006/main">
  <p:tag name="TIMING" val="|0.7|0.9|0.8|1.3|1"/>
</p:tagLst>
</file>

<file path=ppt/tags/tag17.xml><?xml version="1.0" encoding="utf-8"?>
<p:tagLst xmlns:a="http://schemas.openxmlformats.org/drawingml/2006/main" xmlns:r="http://schemas.openxmlformats.org/officeDocument/2006/relationships" xmlns:p="http://schemas.openxmlformats.org/presentationml/2006/main">
  <p:tag name="TIMING" val="|1.5"/>
</p:tagLst>
</file>

<file path=ppt/tags/tag2.xml><?xml version="1.0" encoding="utf-8"?>
<p:tagLst xmlns:a="http://schemas.openxmlformats.org/drawingml/2006/main" xmlns:r="http://schemas.openxmlformats.org/officeDocument/2006/relationships" xmlns:p="http://schemas.openxmlformats.org/presentationml/2006/main">
  <p:tag name="TIMING" val="|0.7"/>
</p:tagLst>
</file>

<file path=ppt/tags/tag3.xml><?xml version="1.0" encoding="utf-8"?>
<p:tagLst xmlns:a="http://schemas.openxmlformats.org/drawingml/2006/main" xmlns:r="http://schemas.openxmlformats.org/officeDocument/2006/relationships" xmlns:p="http://schemas.openxmlformats.org/presentationml/2006/main">
  <p:tag name="TIMING" val="|0.7"/>
</p:tagLst>
</file>

<file path=ppt/tags/tag4.xml><?xml version="1.0" encoding="utf-8"?>
<p:tagLst xmlns:a="http://schemas.openxmlformats.org/drawingml/2006/main" xmlns:r="http://schemas.openxmlformats.org/officeDocument/2006/relationships" xmlns:p="http://schemas.openxmlformats.org/presentationml/2006/main">
  <p:tag name="TIMING" val="|6.8|7.2|8.6"/>
</p:tagLst>
</file>

<file path=ppt/tags/tag5.xml><?xml version="1.0" encoding="utf-8"?>
<p:tagLst xmlns:a="http://schemas.openxmlformats.org/drawingml/2006/main" xmlns:r="http://schemas.openxmlformats.org/officeDocument/2006/relationships" xmlns:p="http://schemas.openxmlformats.org/presentationml/2006/main">
  <p:tag name="TIMING" val="|9.5|7.7|6.8|5.5"/>
</p:tagLst>
</file>

<file path=ppt/tags/tag6.xml><?xml version="1.0" encoding="utf-8"?>
<p:tagLst xmlns:a="http://schemas.openxmlformats.org/drawingml/2006/main" xmlns:r="http://schemas.openxmlformats.org/officeDocument/2006/relationships" xmlns:p="http://schemas.openxmlformats.org/presentationml/2006/main">
  <p:tag name="TIMING" val="|15.2"/>
</p:tagLst>
</file>

<file path=ppt/tags/tag7.xml><?xml version="1.0" encoding="utf-8"?>
<p:tagLst xmlns:a="http://schemas.openxmlformats.org/drawingml/2006/main" xmlns:r="http://schemas.openxmlformats.org/officeDocument/2006/relationships" xmlns:p="http://schemas.openxmlformats.org/presentationml/2006/main">
  <p:tag name="TIMING" val="|2.4"/>
</p:tagLst>
</file>

<file path=ppt/tags/tag8.xml><?xml version="1.0" encoding="utf-8"?>
<p:tagLst xmlns:a="http://schemas.openxmlformats.org/drawingml/2006/main" xmlns:r="http://schemas.openxmlformats.org/officeDocument/2006/relationships" xmlns:p="http://schemas.openxmlformats.org/presentationml/2006/main">
  <p:tag name="TIMING" val="|3.4"/>
</p:tagLst>
</file>

<file path=ppt/tags/tag9.xml><?xml version="1.0" encoding="utf-8"?>
<p:tagLst xmlns:a="http://schemas.openxmlformats.org/drawingml/2006/main" xmlns:r="http://schemas.openxmlformats.org/officeDocument/2006/relationships" xmlns:p="http://schemas.openxmlformats.org/presentationml/2006/main">
  <p:tag name="TIMING" val="|3"/>
</p:tagLst>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TotalTime>
  <Words>1985</Words>
  <Application>Microsoft Office PowerPoint</Application>
  <PresentationFormat>On-screen Show (16:9)</PresentationFormat>
  <Paragraphs>284</Paragraphs>
  <Slides>23</Slides>
  <Notes>23</Notes>
  <HiddenSlides>0</HiddenSlides>
  <MMClips>23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Maven Pro</vt:lpstr>
      <vt:lpstr>Arial</vt:lpstr>
      <vt:lpstr>Roboto</vt:lpstr>
      <vt:lpstr>Nunito</vt:lpstr>
      <vt:lpstr>Momentum</vt:lpstr>
      <vt:lpstr>Group-3:  ETL for Unstructured  Geospatial Data</vt:lpstr>
      <vt:lpstr>PowerPoint Presentation</vt:lpstr>
      <vt:lpstr>Data Science Team</vt:lpstr>
      <vt:lpstr>Overview</vt:lpstr>
      <vt:lpstr>Intro - Client Problem</vt:lpstr>
      <vt:lpstr>Project Steps</vt:lpstr>
      <vt:lpstr>Related Work &amp; Literature Review</vt:lpstr>
      <vt:lpstr>What is ETL? </vt:lpstr>
      <vt:lpstr>ETL Testing Techniques</vt:lpstr>
      <vt:lpstr>Challenges to ETL project</vt:lpstr>
      <vt:lpstr>Comparison of ETL tools</vt:lpstr>
      <vt:lpstr>Comparison of ETL tools</vt:lpstr>
      <vt:lpstr>Comparison of ETL tools</vt:lpstr>
      <vt:lpstr>The project in detail</vt:lpstr>
      <vt:lpstr>Data (Exploration &amp; Analysis)</vt:lpstr>
      <vt:lpstr>Testing ETL tools</vt:lpstr>
      <vt:lpstr>Pentaho </vt:lpstr>
      <vt:lpstr>Test (Pentaho) results &amp; conclusion</vt:lpstr>
      <vt:lpstr>Tableau-Prep</vt:lpstr>
      <vt:lpstr>Test (Tableau-Prep) results &amp; conclusion</vt:lpstr>
      <vt:lpstr>ETL Pipeline designed for the client</vt:lpstr>
      <vt:lpstr>Conclusion &amp; 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Group-3:  ETL for Unstructured  Geospatial Data</dc:title>
  <cp:lastModifiedBy>Kanav Sood</cp:lastModifiedBy>
  <cp:revision>13</cp:revision>
  <dcterms:modified xsi:type="dcterms:W3CDTF">2021-10-22T01:09:53Z</dcterms:modified>
</cp:coreProperties>
</file>